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09" r:id="rId3"/>
    <p:sldId id="310" r:id="rId4"/>
    <p:sldId id="311" r:id="rId5"/>
    <p:sldId id="312" r:id="rId6"/>
    <p:sldId id="313" r:id="rId7"/>
    <p:sldId id="314" r:id="rId8"/>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5A3DE"/>
    <a:srgbClr val="8AF2FF"/>
    <a:srgbClr val="CE30C1"/>
    <a:srgbClr val="E80E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p:scale>
          <a:sx n="100" d="100"/>
          <a:sy n="100" d="100"/>
        </p:scale>
        <p:origin x="-294" y="-264"/>
      </p:cViewPr>
      <p:guideLst>
        <p:guide orient="horz" pos="2149"/>
        <p:guide pos="2882"/>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0FC509A-71A4-455E-BE1D-A87932AB0A1E}"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7B2C3B82-C0E2-464B-9F09-DAD04CE1DE1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7B2C3B82-C0E2-464B-9F09-DAD04CE1DE1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B2C3B82-C0E2-464B-9F09-DAD04CE1DE1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rrowheads="1" noTextEdit="1"/>
          </p:cNvSpPr>
          <p:nvPr>
            <p:ph type="sldImg" idx="4294967295"/>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文本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4221163"/>
            <a:ext cx="7772400" cy="963612"/>
          </a:xfrm>
        </p:spPr>
        <p:txBody>
          <a:bodyPr/>
          <a:lstStyle>
            <a:lvl1pPr>
              <a:defRPr>
                <a:solidFill>
                  <a:schemeClr val="bg1"/>
                </a:solidFill>
              </a:defRPr>
            </a:lvl1pPr>
          </a:lstStyle>
          <a:p>
            <a:r>
              <a:rPr lang="zh-CN" altLang="en-US" smtClean="0"/>
              <a:t>单击此处编辑母版标题样式</a:t>
            </a:r>
            <a:endParaRPr lang="zh-CN" altLang="en-US"/>
          </a:p>
        </p:txBody>
      </p:sp>
      <p:sp>
        <p:nvSpPr>
          <p:cNvPr id="2051" name="Rectangle 3"/>
          <p:cNvSpPr>
            <a:spLocks noGrp="1" noChangeArrowheads="1"/>
          </p:cNvSpPr>
          <p:nvPr>
            <p:ph type="subTitle" idx="1"/>
          </p:nvPr>
        </p:nvSpPr>
        <p:spPr>
          <a:xfrm>
            <a:off x="1403350" y="5302250"/>
            <a:ext cx="6400800" cy="719138"/>
          </a:xfrm>
        </p:spPr>
        <p:txBody>
          <a:bodyPr/>
          <a:lstStyle>
            <a:lvl1pPr marL="0" indent="0" algn="ctr">
              <a:buFont typeface="Wingdings" panose="05000000000000000000" pitchFamily="2" charset="2"/>
              <a:buNone/>
              <a:defRPr>
                <a:solidFill>
                  <a:schemeClr val="bg1"/>
                </a:solidFill>
                <a:ea typeface="微软雅黑" panose="020B0503020204020204" pitchFamily="34" charset="-122"/>
              </a:defRPr>
            </a:lvl1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7FC7A43-12D2-4A13-853E-56AA1FE400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3ED64DD-247F-4792-9D89-5D4228CE1A61}"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pPr>
              <a:defRPr/>
            </a:pPr>
            <a:endParaRPr lang="zh-CN" altLang="en-US"/>
          </a:p>
        </p:txBody>
      </p:sp>
      <p:sp>
        <p:nvSpPr>
          <p:cNvPr id="3" name="页脚占位符 1028"/>
          <p:cNvSpPr>
            <a:spLocks noGrp="1"/>
          </p:cNvSpPr>
          <p:nvPr>
            <p:ph type="ftr" sz="quarter" idx="11"/>
          </p:nvPr>
        </p:nvSpPr>
        <p:spPr/>
        <p:txBody>
          <a:bodyPr/>
          <a:lstStyle>
            <a:lvl1pPr>
              <a:defRPr/>
            </a:lvl1pPr>
          </a:lstStyle>
          <a:p>
            <a:pPr>
              <a:defRPr/>
            </a:pPr>
            <a:endParaRPr lang="zh-CN" altLang="en-US"/>
          </a:p>
        </p:txBody>
      </p:sp>
      <p:sp>
        <p:nvSpPr>
          <p:cNvPr id="4" name="灯片编号占位符 1029"/>
          <p:cNvSpPr>
            <a:spLocks noGrp="1"/>
          </p:cNvSpPr>
          <p:nvPr>
            <p:ph type="sldNum" sz="quarter" idx="12"/>
          </p:nvPr>
        </p:nvSpPr>
        <p:spPr/>
        <p:txBody>
          <a:bodyPr/>
          <a:lstStyle>
            <a:lvl1pPr>
              <a:defRPr/>
            </a:lvl1pPr>
          </a:lstStyle>
          <a:p>
            <a:pPr>
              <a:defRPr/>
            </a:pPr>
            <a:fld id="{0C7EEA59-7203-4735-8BF4-839F799CF2D9}"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E5D0938-5934-42C1-91C6-6B97014D5EE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03ED64DD-247F-4792-9D89-5D4228CE1A6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3ED64DD-247F-4792-9D89-5D4228CE1A6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userDrawn="1"/>
        </p:nvSpPr>
        <p:spPr>
          <a:xfrm>
            <a:off x="5148064" y="1799965"/>
            <a:ext cx="735006" cy="241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                  PPT</a:t>
            </a:r>
            <a:r>
              <a:rPr lang="zh-CN" altLang="en-US" sz="100" dirty="0">
                <a:solidFill>
                  <a:schemeClr val="bg1"/>
                </a:solidFill>
              </a:rPr>
              <a:t>素材：</a:t>
            </a:r>
            <a:r>
              <a:rPr lang="en-US" altLang="zh-CN" sz="100" dirty="0">
                <a:solidFill>
                  <a:schemeClr val="bg1"/>
                </a:solidFill>
              </a:rPr>
              <a:t>www.1ppt.com/sucai/</a:t>
            </a:r>
            <a:endParaRPr lang="en-US" altLang="zh-CN" sz="100" dirty="0">
              <a:solidFill>
                <a:schemeClr val="bg1"/>
              </a:solidFill>
            </a:endParaRPr>
          </a:p>
          <a:p>
            <a:r>
              <a:rPr lang="en-US" altLang="zh-CN" sz="100" dirty="0">
                <a:solidFill>
                  <a:schemeClr val="bg1"/>
                </a:solidFill>
              </a:rPr>
              <a:t>PPT</a:t>
            </a:r>
            <a:r>
              <a:rPr lang="zh-CN" altLang="en-US" sz="100" dirty="0">
                <a:solidFill>
                  <a:schemeClr val="bg1"/>
                </a:solidFill>
              </a:rPr>
              <a:t>背景：</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endParaRPr lang="en-US" altLang="zh-CN" sz="100" dirty="0">
              <a:solidFill>
                <a:schemeClr val="bg1"/>
              </a:solidFill>
            </a:endParaRPr>
          </a:p>
          <a:p>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endParaRPr lang="en-US" altLang="zh-CN" sz="100" dirty="0">
              <a:solidFill>
                <a:schemeClr val="bg1"/>
              </a:solidFill>
            </a:endParaRPr>
          </a:p>
          <a:p>
            <a:r>
              <a:rPr lang="zh-CN" altLang="en-US" sz="100" dirty="0">
                <a:solidFill>
                  <a:schemeClr val="bg1"/>
                </a:solidFill>
              </a:rPr>
              <a:t>资料下载：</a:t>
            </a:r>
            <a:r>
              <a:rPr lang="en-US" altLang="zh-CN" sz="100" dirty="0">
                <a:solidFill>
                  <a:schemeClr val="bg1"/>
                </a:solidFill>
              </a:rPr>
              <a:t>www.1ppt.com/ziliao/                   </a:t>
            </a:r>
            <a:r>
              <a:rPr lang="zh-CN" altLang="en-US" sz="100" dirty="0">
                <a:solidFill>
                  <a:schemeClr val="bg1"/>
                </a:solidFill>
              </a:rPr>
              <a:t>范文下载：</a:t>
            </a:r>
            <a:r>
              <a:rPr lang="en-US" altLang="zh-CN" sz="100" dirty="0">
                <a:solidFill>
                  <a:schemeClr val="bg1"/>
                </a:solidFill>
              </a:rPr>
              <a:t>www.1ppt.com/fanwen/             </a:t>
            </a:r>
            <a:endParaRPr lang="en-US" altLang="zh-CN" sz="100" dirty="0">
              <a:solidFill>
                <a:schemeClr val="bg1"/>
              </a:solidFill>
            </a:endParaRPr>
          </a:p>
          <a:p>
            <a:r>
              <a:rPr lang="zh-CN" altLang="en-US" sz="100" dirty="0">
                <a:solidFill>
                  <a:schemeClr val="bg1"/>
                </a:solidFill>
              </a:rPr>
              <a:t>试卷下载：</a:t>
            </a:r>
            <a:r>
              <a:rPr lang="en-US" altLang="zh-CN" sz="100" dirty="0">
                <a:solidFill>
                  <a:schemeClr val="bg1"/>
                </a:solidFill>
              </a:rPr>
              <a:t>www.1ppt.com/shiti/                     </a:t>
            </a:r>
            <a:r>
              <a:rPr lang="zh-CN" altLang="en-US" sz="100" dirty="0">
                <a:solidFill>
                  <a:schemeClr val="bg1"/>
                </a:solidFill>
              </a:rPr>
              <a:t>教案下载：</a:t>
            </a:r>
            <a:r>
              <a:rPr lang="en-US" altLang="zh-CN" sz="100" dirty="0">
                <a:solidFill>
                  <a:schemeClr val="bg1"/>
                </a:solidFill>
              </a:rPr>
              <a:t>www.1ppt.com/jiaoan/               </a:t>
            </a:r>
            <a:endParaRPr lang="en-US" altLang="zh-CN" sz="100" dirty="0">
              <a:solidFill>
                <a:schemeClr val="bg1"/>
              </a:solidFill>
            </a:endParaRPr>
          </a:p>
          <a:p>
            <a:r>
              <a:rPr lang="en-US" altLang="zh-CN" sz="100" dirty="0">
                <a:solidFill>
                  <a:schemeClr val="bg1"/>
                </a:solidFill>
              </a:rPr>
              <a:t>PPT</a:t>
            </a:r>
            <a:r>
              <a:rPr lang="zh-CN" altLang="en-US" sz="100" dirty="0">
                <a:solidFill>
                  <a:schemeClr val="bg1"/>
                </a:solidFill>
              </a:rPr>
              <a:t>论坛：</a:t>
            </a:r>
            <a:r>
              <a:rPr lang="en-US" altLang="zh-CN" sz="100" dirty="0">
                <a:solidFill>
                  <a:schemeClr val="bg1"/>
                </a:solidFill>
              </a:rPr>
              <a:t>www.1ppt.cn                                     PPT</a:t>
            </a:r>
            <a:r>
              <a:rPr lang="zh-CN" altLang="en-US" sz="100" dirty="0">
                <a:solidFill>
                  <a:schemeClr val="bg1"/>
                </a:solidFill>
              </a:rPr>
              <a:t>课件：</a:t>
            </a:r>
            <a:r>
              <a:rPr lang="en-US" altLang="zh-CN" sz="100" dirty="0">
                <a:solidFill>
                  <a:schemeClr val="bg1"/>
                </a:solidFill>
              </a:rPr>
              <a:t>www.1ppt.com/kejian/ </a:t>
            </a:r>
            <a:endParaRPr lang="en-US" altLang="zh-CN" sz="100" dirty="0">
              <a:solidFill>
                <a:schemeClr val="bg1"/>
              </a:solidFill>
            </a:endParaRPr>
          </a:p>
          <a:p>
            <a:r>
              <a:rPr lang="zh-CN" altLang="en-US" sz="100" dirty="0">
                <a:solidFill>
                  <a:schemeClr val="bg1"/>
                </a:solidFill>
              </a:rPr>
              <a:t>语文课件：</a:t>
            </a:r>
            <a:r>
              <a:rPr lang="en-US" altLang="zh-CN" sz="100" dirty="0">
                <a:solidFill>
                  <a:schemeClr val="bg1"/>
                </a:solidFill>
              </a:rPr>
              <a:t>www.1ppt.com/kejian/yuwen/    </a:t>
            </a:r>
            <a:r>
              <a:rPr lang="zh-CN" altLang="en-US" sz="100" dirty="0">
                <a:solidFill>
                  <a:schemeClr val="bg1"/>
                </a:solidFill>
              </a:rPr>
              <a:t>数学课件：</a:t>
            </a:r>
            <a:r>
              <a:rPr lang="en-US" altLang="zh-CN" sz="100" dirty="0">
                <a:solidFill>
                  <a:schemeClr val="bg1"/>
                </a:solidFill>
              </a:rPr>
              <a:t>www.1ppt.com/kejian/shuxue/ </a:t>
            </a:r>
            <a:endParaRPr lang="en-US" altLang="zh-CN" sz="100" dirty="0">
              <a:solidFill>
                <a:schemeClr val="bg1"/>
              </a:solidFill>
            </a:endParaRPr>
          </a:p>
          <a:p>
            <a:r>
              <a:rPr lang="zh-CN" altLang="en-US" sz="100" dirty="0">
                <a:solidFill>
                  <a:schemeClr val="bg1"/>
                </a:solidFill>
              </a:rPr>
              <a:t>英语课件：</a:t>
            </a:r>
            <a:r>
              <a:rPr lang="en-US" altLang="zh-CN" sz="100" dirty="0">
                <a:solidFill>
                  <a:schemeClr val="bg1"/>
                </a:solidFill>
              </a:rPr>
              <a:t>www.1ppt.com/kejian/yingyu/    </a:t>
            </a:r>
            <a:r>
              <a:rPr lang="zh-CN" altLang="en-US" sz="100" dirty="0">
                <a:solidFill>
                  <a:schemeClr val="bg1"/>
                </a:solidFill>
              </a:rPr>
              <a:t>美术课件：</a:t>
            </a:r>
            <a:r>
              <a:rPr lang="en-US" altLang="zh-CN" sz="100" dirty="0">
                <a:solidFill>
                  <a:schemeClr val="bg1"/>
                </a:solidFill>
              </a:rPr>
              <a:t>www.1ppt.com/kejian/meishu/ </a:t>
            </a:r>
            <a:endParaRPr lang="en-US" altLang="zh-CN" sz="100" dirty="0">
              <a:solidFill>
                <a:schemeClr val="bg1"/>
              </a:solidFill>
            </a:endParaRPr>
          </a:p>
          <a:p>
            <a:r>
              <a:rPr lang="zh-CN" altLang="en-US" sz="100" dirty="0">
                <a:solidFill>
                  <a:schemeClr val="bg1"/>
                </a:solidFill>
              </a:rPr>
              <a:t>科学课件：</a:t>
            </a:r>
            <a:r>
              <a:rPr lang="en-US" altLang="zh-CN" sz="100" dirty="0">
                <a:solidFill>
                  <a:schemeClr val="bg1"/>
                </a:solidFill>
              </a:rPr>
              <a:t>www.1ppt.com/kejian/kexue/     </a:t>
            </a:r>
            <a:r>
              <a:rPr lang="zh-CN" altLang="en-US" sz="100" dirty="0">
                <a:solidFill>
                  <a:schemeClr val="bg1"/>
                </a:solidFill>
              </a:rPr>
              <a:t>物理课件：</a:t>
            </a:r>
            <a:r>
              <a:rPr lang="en-US" altLang="zh-CN" sz="100" dirty="0">
                <a:solidFill>
                  <a:schemeClr val="bg1"/>
                </a:solidFill>
              </a:rPr>
              <a:t>www.1ppt.com/kejian/wuli/ </a:t>
            </a:r>
            <a:endParaRPr lang="en-US" altLang="zh-CN" sz="100" dirty="0">
              <a:solidFill>
                <a:schemeClr val="bg1"/>
              </a:solidFill>
            </a:endParaRPr>
          </a:p>
          <a:p>
            <a:r>
              <a:rPr lang="zh-CN" altLang="en-US" sz="100" dirty="0">
                <a:solidFill>
                  <a:schemeClr val="bg1"/>
                </a:solidFill>
              </a:rPr>
              <a:t>化学课件：</a:t>
            </a:r>
            <a:r>
              <a:rPr lang="en-US" altLang="zh-CN" sz="100" dirty="0">
                <a:solidFill>
                  <a:schemeClr val="bg1"/>
                </a:solidFill>
              </a:rPr>
              <a:t>www.1ppt.com/kejian/huaxue/  </a:t>
            </a:r>
            <a:r>
              <a:rPr lang="zh-CN" altLang="en-US" sz="100" dirty="0">
                <a:solidFill>
                  <a:schemeClr val="bg1"/>
                </a:solidFill>
              </a:rPr>
              <a:t>生物课件：</a:t>
            </a:r>
            <a:r>
              <a:rPr lang="en-US" altLang="zh-CN" sz="100" dirty="0">
                <a:solidFill>
                  <a:schemeClr val="bg1"/>
                </a:solidFill>
              </a:rPr>
              <a:t>www.1ppt.com/kejian/shengwu/ </a:t>
            </a:r>
            <a:endParaRPr lang="en-US" altLang="zh-CN" sz="100" dirty="0">
              <a:solidFill>
                <a:schemeClr val="bg1"/>
              </a:solidFill>
            </a:endParaRPr>
          </a:p>
          <a:p>
            <a:r>
              <a:rPr lang="zh-CN" altLang="en-US" sz="100" dirty="0">
                <a:solidFill>
                  <a:schemeClr val="bg1"/>
                </a:solidFill>
              </a:rPr>
              <a:t>地理课件：</a:t>
            </a:r>
            <a:r>
              <a:rPr lang="en-US" altLang="zh-CN" sz="100" dirty="0">
                <a:solidFill>
                  <a:schemeClr val="bg1"/>
                </a:solidFill>
              </a:rPr>
              <a:t>www.1ppt.com/kejian/dili/          </a:t>
            </a:r>
            <a:r>
              <a:rPr lang="zh-CN" altLang="en-US" sz="100" dirty="0">
                <a:solidFill>
                  <a:schemeClr val="bg1"/>
                </a:solidFill>
              </a:rPr>
              <a:t>历史课件：</a:t>
            </a:r>
            <a:r>
              <a:rPr lang="en-US" altLang="zh-CN" sz="100" dirty="0">
                <a:solidFill>
                  <a:schemeClr val="bg1"/>
                </a:solidFill>
              </a:rPr>
              <a:t>www.1ppt.com/kejian/lishi/        </a:t>
            </a:r>
            <a:endParaRPr lang="en-US" altLang="zh-CN" sz="100" dirty="0">
              <a:solidFill>
                <a:schemeClr val="bg1"/>
              </a:solidFill>
            </a:endParaRPr>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3ED64DD-247F-4792-9D89-5D4228CE1A6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03ED64DD-247F-4792-9D89-5D4228CE1A6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640986D6-3BE2-4D30-81DA-FB6B662C639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3ED64DD-247F-4792-9D89-5D4228CE1A6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964BC67-D957-4698-B5B1-5114903885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w="9525">
            <a:noFill/>
            <a:miter lim="800000"/>
          </a:ln>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en-US"/>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ln>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ln>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latin typeface="Arial" panose="020B0604020202020204" pitchFamily="34" charset="0"/>
              </a:defRPr>
            </a:lvl1pPr>
          </a:lstStyle>
          <a:p>
            <a:pPr>
              <a:defRPr/>
            </a:pPr>
            <a:fld id="{03ED64DD-247F-4792-9D89-5D4228CE1A61}" type="slidenum">
              <a:rPr lang="zh-CN" altLang="en-US" smtClean="0"/>
            </a:fld>
            <a:endParaRPr lang="zh-CN" altLang="en-US"/>
          </a:p>
        </p:txBody>
      </p:sp>
      <p:pic>
        <p:nvPicPr>
          <p:cNvPr id="6" name="图片 5" descr="图层1"/>
          <p:cNvPicPr>
            <a:picLocks noChangeAspect="1"/>
          </p:cNvPicPr>
          <p:nvPr userDrawn="1"/>
        </p:nvPicPr>
        <p:blipFill>
          <a:blip r:embed="rId14"/>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1"/>
          </a:solidFill>
          <a:latin typeface="Impact" panose="020B0806030902050204" pitchFamily="34" charset="0"/>
          <a:ea typeface="微软雅黑" panose="020B0503020204020204" pitchFamily="34" charset="-122"/>
        </a:defRPr>
      </a:lvl2pPr>
      <a:lvl3pPr algn="ctr" rtl="0" eaLnBrk="1" fontAlgn="base" hangingPunct="1">
        <a:spcBef>
          <a:spcPct val="0"/>
        </a:spcBef>
        <a:spcAft>
          <a:spcPct val="0"/>
        </a:spcAft>
        <a:defRPr sz="4000" b="1">
          <a:solidFill>
            <a:schemeClr val="tx1"/>
          </a:solidFill>
          <a:latin typeface="Impact" panose="020B0806030902050204" pitchFamily="34" charset="0"/>
          <a:ea typeface="微软雅黑" panose="020B0503020204020204" pitchFamily="34" charset="-122"/>
        </a:defRPr>
      </a:lvl3pPr>
      <a:lvl4pPr algn="ctr" rtl="0" eaLnBrk="1" fontAlgn="base" hangingPunct="1">
        <a:spcBef>
          <a:spcPct val="0"/>
        </a:spcBef>
        <a:spcAft>
          <a:spcPct val="0"/>
        </a:spcAft>
        <a:defRPr sz="4000" b="1">
          <a:solidFill>
            <a:schemeClr val="tx1"/>
          </a:solidFill>
          <a:latin typeface="Impact" panose="020B0806030902050204" pitchFamily="34" charset="0"/>
          <a:ea typeface="微软雅黑" panose="020B0503020204020204" pitchFamily="34" charset="-122"/>
        </a:defRPr>
      </a:lvl4pPr>
      <a:lvl5pPr algn="ctr" rtl="0" eaLnBrk="1" fontAlgn="base" hangingPunct="1">
        <a:spcBef>
          <a:spcPct val="0"/>
        </a:spcBef>
        <a:spcAft>
          <a:spcPct val="0"/>
        </a:spcAft>
        <a:defRPr sz="4000" b="1">
          <a:solidFill>
            <a:schemeClr val="tx1"/>
          </a:solidFill>
          <a:latin typeface="Impact" panose="020B0806030902050204" pitchFamily="34" charset="0"/>
          <a:ea typeface="微软雅黑" panose="020B0503020204020204" pitchFamily="34" charset="-122"/>
        </a:defRPr>
      </a:lvl5pPr>
      <a:lvl6pPr marL="457200" algn="ctr" rtl="0" eaLnBrk="1" fontAlgn="base" hangingPunct="1">
        <a:spcBef>
          <a:spcPct val="0"/>
        </a:spcBef>
        <a:spcAft>
          <a:spcPct val="0"/>
        </a:spcAft>
        <a:defRPr sz="4000" b="1">
          <a:solidFill>
            <a:schemeClr val="tx1"/>
          </a:solidFill>
          <a:latin typeface="Impact" panose="020B0806030902050204" pitchFamily="34" charset="0"/>
          <a:ea typeface="微软雅黑" panose="020B0503020204020204" pitchFamily="34" charset="-122"/>
        </a:defRPr>
      </a:lvl6pPr>
      <a:lvl7pPr marL="914400" algn="ctr" rtl="0" eaLnBrk="1" fontAlgn="base" hangingPunct="1">
        <a:spcBef>
          <a:spcPct val="0"/>
        </a:spcBef>
        <a:spcAft>
          <a:spcPct val="0"/>
        </a:spcAft>
        <a:defRPr sz="4000" b="1">
          <a:solidFill>
            <a:schemeClr val="tx1"/>
          </a:solidFill>
          <a:latin typeface="Impact" panose="020B0806030902050204" pitchFamily="34" charset="0"/>
          <a:ea typeface="微软雅黑" panose="020B0503020204020204" pitchFamily="34" charset="-122"/>
        </a:defRPr>
      </a:lvl7pPr>
      <a:lvl8pPr marL="1371600" algn="ctr" rtl="0" eaLnBrk="1" fontAlgn="base" hangingPunct="1">
        <a:spcBef>
          <a:spcPct val="0"/>
        </a:spcBef>
        <a:spcAft>
          <a:spcPct val="0"/>
        </a:spcAft>
        <a:defRPr sz="4000" b="1">
          <a:solidFill>
            <a:schemeClr val="tx1"/>
          </a:solidFill>
          <a:latin typeface="Impact" panose="020B0806030902050204" pitchFamily="34" charset="0"/>
          <a:ea typeface="微软雅黑" panose="020B0503020204020204" pitchFamily="34" charset="-122"/>
        </a:defRPr>
      </a:lvl8pPr>
      <a:lvl9pPr marL="1828800" algn="ctr" rtl="0" eaLnBrk="1" fontAlgn="base" hangingPunct="1">
        <a:spcBef>
          <a:spcPct val="0"/>
        </a:spcBef>
        <a:spcAft>
          <a:spcPct val="0"/>
        </a:spcAft>
        <a:defRPr sz="4000" b="1">
          <a:solidFill>
            <a:schemeClr val="tx1"/>
          </a:solidFill>
          <a:latin typeface="Impact" panose="020B080603090205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Font typeface="Wingdings" panose="05000000000000000000"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Wingdings" panose="05000000000000000000" pitchFamily="2" charset="2"/>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jpeg"/><Relationship Id="rId1" Type="http://schemas.openxmlformats.org/officeDocument/2006/relationships/image" Target="../media/image16.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816381" y="1926542"/>
            <a:ext cx="666750" cy="852487"/>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 name="TextBox 4"/>
          <p:cNvSpPr txBox="1"/>
          <p:nvPr/>
        </p:nvSpPr>
        <p:spPr>
          <a:xfrm>
            <a:off x="2915816" y="1844824"/>
            <a:ext cx="3278462" cy="1015663"/>
          </a:xfrm>
          <a:prstGeom prst="rect">
            <a:avLst/>
          </a:prstGeom>
          <a:noFill/>
        </p:spPr>
        <p:txBody>
          <a:bodyPr wrap="none">
            <a:spAutoFit/>
          </a:bodyPr>
          <a:lstStyle/>
          <a:p>
            <a:pPr fontAlgn="auto">
              <a:defRPr/>
            </a:pPr>
            <a:r>
              <a:rPr lang="en-US" altLang="zh-CN" sz="6000" b="1" noProof="1">
                <a:solidFill>
                  <a:srgbClr val="00B050"/>
                </a:solidFill>
                <a:latin typeface="黑体" panose="02010609060101010101" pitchFamily="49" charset="-122"/>
                <a:ea typeface="黑体" panose="02010609060101010101" pitchFamily="49" charset="-122"/>
                <a:cs typeface="黑体" panose="02010609060101010101" pitchFamily="49" charset="-122"/>
              </a:rPr>
              <a:t>9.</a:t>
            </a:r>
            <a:r>
              <a:rPr lang="zh-CN" altLang="en-US" sz="6000" b="1" noProof="1">
                <a:solidFill>
                  <a:srgbClr val="00B050"/>
                </a:solidFill>
                <a:latin typeface="黑体" panose="02010609060101010101" pitchFamily="49" charset="-122"/>
                <a:ea typeface="黑体" panose="02010609060101010101" pitchFamily="49" charset="-122"/>
                <a:cs typeface="黑体" panose="02010609060101010101" pitchFamily="49" charset="-122"/>
              </a:rPr>
              <a:t>竹节人</a:t>
            </a:r>
            <a:endParaRPr lang="zh-CN" altLang="en-US" sz="6000" b="1" spc="200" noProof="1">
              <a:ln w="29210">
                <a:solidFill>
                  <a:schemeClr val="accent3">
                    <a:tint val="10000"/>
                  </a:schemeClr>
                </a:solidFill>
              </a:ln>
              <a:solidFill>
                <a:srgbClr val="00B050"/>
              </a:solidFill>
              <a:effectLst>
                <a:innerShdw blurRad="50800" dist="50800" dir="8100000">
                  <a:srgbClr val="7D7D7D">
                    <a:alpha val="73000"/>
                  </a:srgbClr>
                </a:innerShdw>
              </a:effectLst>
              <a:latin typeface="黑体" panose="02010609060101010101" pitchFamily="49" charset="-122"/>
              <a:ea typeface="黑体" panose="02010609060101010101" pitchFamily="49" charset="-122"/>
              <a:cs typeface="黑体" panose="02010609060101010101" pitchFamily="49" charset="-122"/>
            </a:endParaRPr>
          </a:p>
        </p:txBody>
      </p:sp>
      <p:sp>
        <p:nvSpPr>
          <p:cNvPr id="6" name="TextBox 5"/>
          <p:cNvSpPr txBox="1">
            <a:spLocks noChangeArrowheads="1"/>
          </p:cNvSpPr>
          <p:nvPr/>
        </p:nvSpPr>
        <p:spPr bwMode="auto">
          <a:xfrm>
            <a:off x="4139952" y="3212976"/>
            <a:ext cx="26977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dirty="0">
                <a:latin typeface="黑体" panose="02010609060101010101" pitchFamily="49" charset="-122"/>
                <a:ea typeface="黑体" panose="02010609060101010101" pitchFamily="49" charset="-122"/>
              </a:rPr>
              <a:t>—</a:t>
            </a:r>
            <a:r>
              <a:rPr lang="en-US" altLang="zh-CN" sz="3200" b="1" dirty="0">
                <a:latin typeface="黑体" panose="02010609060101010101" pitchFamily="49" charset="-122"/>
                <a:ea typeface="黑体" panose="02010609060101010101" pitchFamily="49" charset="-122"/>
                <a:sym typeface="宋体" panose="02010600030101010101" pitchFamily="2" charset="-122"/>
              </a:rPr>
              <a:t>—</a:t>
            </a:r>
            <a:r>
              <a:rPr lang="zh-CN" altLang="en-US" sz="3200" b="1" dirty="0">
                <a:latin typeface="仿宋" panose="02010609060101010101" pitchFamily="49" charset="-122"/>
                <a:ea typeface="仿宋" panose="02010609060101010101" pitchFamily="49" charset="-122"/>
              </a:rPr>
              <a:t>范锡林</a:t>
            </a:r>
            <a:endParaRPr lang="zh-CN" altLang="en-US" sz="3200" b="1" dirty="0">
              <a:latin typeface="仿宋" panose="02010609060101010101" pitchFamily="49" charset="-122"/>
              <a:ea typeface="仿宋" panose="02010609060101010101" pitchFamily="49" charset="-122"/>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989410" y="1781175"/>
            <a:ext cx="7324725" cy="281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800" b="1" dirty="0">
                <a:latin typeface="黑体" panose="02010609060101010101" pitchFamily="49" charset="-122"/>
                <a:ea typeface="黑体" panose="02010609060101010101" pitchFamily="49" charset="-122"/>
              </a:rPr>
              <a:t>竹节人做好了，他们是怎么斗竹节人的？</a:t>
            </a:r>
            <a:endParaRPr lang="zh-CN" altLang="en-US" sz="2800" b="1" dirty="0">
              <a:latin typeface="微软雅黑" panose="020B0503020204020204" pitchFamily="34" charset="-122"/>
              <a:ea typeface="微软雅黑" panose="020B0503020204020204" pitchFamily="34" charset="-122"/>
            </a:endParaRPr>
          </a:p>
          <a:p>
            <a:pPr eaLnBrk="1" hangingPunct="1">
              <a:lnSpc>
                <a:spcPct val="130000"/>
              </a:lnSpc>
            </a:pPr>
            <a:endParaRPr lang="en-US" altLang="zh-CN" sz="2800" b="1" dirty="0">
              <a:latin typeface="宋体" panose="02010600030101010101" pitchFamily="2" charset="-122"/>
            </a:endParaRPr>
          </a:p>
          <a:p>
            <a:pPr algn="just" eaLnBrk="1" hangingPunct="1">
              <a:lnSpc>
                <a:spcPct val="130000"/>
              </a:lnSpc>
            </a:pPr>
            <a:r>
              <a:rPr lang="zh-CN" altLang="en-US" sz="2800" b="1" dirty="0">
                <a:latin typeface="宋体" panose="02010600030101010101" pitchFamily="2" charset="-122"/>
              </a:rPr>
              <a:t>仔细阅读第</a:t>
            </a:r>
            <a:r>
              <a:rPr lang="en-US" altLang="zh-CN" sz="2800" b="1" dirty="0">
                <a:latin typeface="宋体" panose="02010600030101010101" pitchFamily="2" charset="-122"/>
              </a:rPr>
              <a:t>8—22</a:t>
            </a:r>
            <a:r>
              <a:rPr lang="zh-CN" altLang="en-US" sz="2800" b="1" dirty="0">
                <a:latin typeface="宋体" panose="02010600030101010101" pitchFamily="2" charset="-122"/>
              </a:rPr>
              <a:t>自然段，体会其精彩的语言和丰富的想象，感受作者从中获得的无穷乐趣。</a:t>
            </a:r>
            <a:endParaRPr lang="en-US" altLang="zh-CN" sz="2800" b="1" dirty="0">
              <a:latin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652463" y="841375"/>
            <a:ext cx="7839075" cy="482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40000"/>
              </a:lnSpc>
            </a:pPr>
            <a:r>
              <a:rPr lang="zh-CN" altLang="en-US" sz="2800" b="1" dirty="0">
                <a:latin typeface="楷体" panose="02010609060101010101" pitchFamily="49" charset="-122"/>
                <a:ea typeface="楷体" panose="02010609060101010101" pitchFamily="49" charset="-122"/>
              </a:rPr>
              <a:t>    把穿着九个竹节的</a:t>
            </a:r>
            <a:r>
              <a:rPr lang="zh-CN" altLang="en-US" sz="2800" b="1" dirty="0">
                <a:solidFill>
                  <a:srgbClr val="FF0000"/>
                </a:solidFill>
                <a:latin typeface="楷体" panose="02010609060101010101" pitchFamily="49" charset="-122"/>
                <a:ea typeface="楷体" panose="02010609060101010101" pitchFamily="49" charset="-122"/>
              </a:rPr>
              <a:t>鞋线嵌入课桌裂缝里</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在下面一拉紧</a:t>
            </a:r>
            <a:r>
              <a:rPr lang="zh-CN" altLang="en-US" sz="2800" b="1" dirty="0">
                <a:latin typeface="楷体" panose="02010609060101010101" pitchFamily="49" charset="-122"/>
                <a:ea typeface="楷体" panose="02010609060101010101" pitchFamily="49" charset="-122"/>
              </a:rPr>
              <a:t>，那立在裂缝上的竹节们就</a:t>
            </a:r>
            <a:r>
              <a:rPr lang="zh-CN" altLang="en-US" sz="2800" b="1" dirty="0">
                <a:solidFill>
                  <a:srgbClr val="FF0000"/>
                </a:solidFill>
                <a:latin typeface="楷体" panose="02010609060101010101" pitchFamily="49" charset="-122"/>
                <a:ea typeface="楷体" panose="02010609060101010101" pitchFamily="49" charset="-122"/>
              </a:rPr>
              <a:t>站成一个壮士模样</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叉腿张胳膊</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威风凛凛</a:t>
            </a:r>
            <a:r>
              <a:rPr lang="zh-CN" altLang="en-US" sz="2800" b="1" dirty="0">
                <a:latin typeface="楷体" panose="02010609060101010101" pitchFamily="49" charset="-122"/>
                <a:ea typeface="楷体" panose="02010609060101010101" pitchFamily="49" charset="-122"/>
              </a:rPr>
              <a:t>，跟现今健美比赛中那脖子老粗、浑身疙瘩肉的小伙子差不多。</a:t>
            </a:r>
            <a:endParaRPr lang="en-US" altLang="zh-CN" sz="2800" b="1" dirty="0">
              <a:latin typeface="楷体" panose="02010609060101010101" pitchFamily="49" charset="-122"/>
              <a:ea typeface="楷体" panose="02010609060101010101" pitchFamily="49" charset="-122"/>
            </a:endParaRPr>
          </a:p>
          <a:p>
            <a:pPr algn="just" eaLnBrk="1" hangingPunct="1">
              <a:lnSpc>
                <a:spcPct val="140000"/>
              </a:lnSpc>
            </a:pPr>
            <a:r>
              <a:rPr lang="zh-CN" altLang="en-US" sz="2800" b="1" dirty="0">
                <a:latin typeface="楷体" panose="02010609060101010101" pitchFamily="49" charset="-122"/>
                <a:ea typeface="楷体" panose="02010609060101010101" pitchFamily="49" charset="-122"/>
              </a:rPr>
              <a:t>    将鞋线</a:t>
            </a:r>
            <a:r>
              <a:rPr lang="zh-CN" altLang="en-US" sz="2800" b="1" dirty="0">
                <a:solidFill>
                  <a:srgbClr val="FF0000"/>
                </a:solidFill>
                <a:latin typeface="楷体" panose="02010609060101010101" pitchFamily="49" charset="-122"/>
                <a:ea typeface="楷体" panose="02010609060101010101" pitchFamily="49" charset="-122"/>
              </a:rPr>
              <a:t>一松一紧</a:t>
            </a:r>
            <a:r>
              <a:rPr lang="zh-CN" altLang="en-US" sz="2800" b="1" dirty="0">
                <a:latin typeface="楷体" panose="02010609060101010101" pitchFamily="49" charset="-122"/>
                <a:ea typeface="楷体" panose="02010609060101010101" pitchFamily="49" charset="-122"/>
              </a:rPr>
              <a:t>，那竹节人</a:t>
            </a:r>
            <a:r>
              <a:rPr lang="zh-CN" altLang="en-US" sz="2800" b="1" dirty="0">
                <a:solidFill>
                  <a:srgbClr val="FF0000"/>
                </a:solidFill>
                <a:latin typeface="楷体" panose="02010609060101010101" pitchFamily="49" charset="-122"/>
                <a:ea typeface="楷体" panose="02010609060101010101" pitchFamily="49" charset="-122"/>
              </a:rPr>
              <a:t>就手舞之</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身摆之</a:t>
            </a:r>
            <a:r>
              <a:rPr lang="zh-CN" altLang="en-US" sz="2800" b="1" dirty="0">
                <a:latin typeface="楷体" panose="02010609060101010101" pitchFamily="49" charset="-122"/>
                <a:ea typeface="楷体" panose="02010609060101010101" pitchFamily="49" charset="-122"/>
              </a:rPr>
              <a:t>地动起来。</a:t>
            </a:r>
            <a:r>
              <a:rPr lang="zh-CN" altLang="en-US" sz="2800" b="1" dirty="0">
                <a:solidFill>
                  <a:srgbClr val="FF0000"/>
                </a:solidFill>
                <a:latin typeface="楷体" panose="02010609060101010101" pitchFamily="49" charset="-122"/>
                <a:ea typeface="楷体" panose="02010609060101010101" pitchFamily="49" charset="-122"/>
              </a:rPr>
              <a:t>两个竹节人放在一起</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那就是搏斗</a:t>
            </a:r>
            <a:r>
              <a:rPr lang="zh-CN" altLang="en-US" sz="2800" b="1" dirty="0">
                <a:latin typeface="楷体" panose="02010609060101010101" pitchFamily="49" charset="-122"/>
                <a:ea typeface="楷体" panose="02010609060101010101" pitchFamily="49" charset="-122"/>
              </a:rPr>
              <a:t>了，</a:t>
            </a:r>
            <a:r>
              <a:rPr lang="zh-CN" altLang="en-US" sz="2800" b="1" dirty="0">
                <a:solidFill>
                  <a:srgbClr val="FF0000"/>
                </a:solidFill>
                <a:latin typeface="楷体" panose="02010609060101010101" pitchFamily="49" charset="-122"/>
                <a:ea typeface="楷体" panose="02010609060101010101" pitchFamily="49" charset="-122"/>
              </a:rPr>
              <a:t>没头没脑地对打着</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不知疲倦</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也永不会倒下</a:t>
            </a:r>
            <a:r>
              <a:rPr lang="zh-CN" altLang="en-US"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882254" y="749300"/>
            <a:ext cx="7346156" cy="467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2800" b="1" dirty="0">
                <a:latin typeface="楷体" panose="02010609060101010101" pitchFamily="49" charset="-122"/>
                <a:ea typeface="楷体" panose="02010609060101010101" pitchFamily="49" charset="-122"/>
              </a:rPr>
              <a:t>    竹节人手上系上一根冰棍棒儿，就成了手握金箍棒的孙悟空，号称“</a:t>
            </a:r>
            <a:r>
              <a:rPr lang="zh-CN" altLang="en-US" sz="2800" b="1" dirty="0">
                <a:solidFill>
                  <a:srgbClr val="FF0000"/>
                </a:solidFill>
                <a:latin typeface="楷体" panose="02010609060101010101" pitchFamily="49" charset="-122"/>
                <a:ea typeface="楷体" panose="02010609060101010101" pitchFamily="49" charset="-122"/>
              </a:rPr>
              <a:t>齐天小圣</a:t>
            </a:r>
            <a:r>
              <a:rPr lang="zh-CN" altLang="en-US" sz="2800" b="1" dirty="0">
                <a:latin typeface="楷体" panose="02010609060101010101" pitchFamily="49" charset="-122"/>
                <a:ea typeface="楷体" panose="02010609060101010101" pitchFamily="49" charset="-122"/>
              </a:rPr>
              <a:t>”，四个字歪歪斜斜地刻在竹节人背上，神气！</a:t>
            </a:r>
            <a:endParaRPr lang="en-US" altLang="zh-CN" sz="2800" b="1" dirty="0">
              <a:latin typeface="楷体" panose="02010609060101010101" pitchFamily="49" charset="-122"/>
              <a:ea typeface="楷体" panose="02010609060101010101" pitchFamily="49" charset="-122"/>
            </a:endParaRPr>
          </a:p>
          <a:p>
            <a:pPr algn="just" eaLnBrk="1" hangingPunct="1">
              <a:lnSpc>
                <a:spcPct val="120000"/>
              </a:lnSpc>
            </a:pPr>
            <a:r>
              <a:rPr lang="zh-CN" altLang="en-US" sz="2800" b="1" dirty="0">
                <a:latin typeface="楷体" panose="02010609060101010101" pitchFamily="49" charset="-122"/>
                <a:ea typeface="楷体" panose="02010609060101010101" pitchFamily="49" charset="-122"/>
              </a:rPr>
              <a:t>    找到两根针织机上废弃的钩针，装在竹节人手上，就成了窦尔敦的</a:t>
            </a:r>
            <a:r>
              <a:rPr lang="zh-CN" altLang="en-US" sz="2800" b="1" dirty="0">
                <a:solidFill>
                  <a:srgbClr val="FF0000"/>
                </a:solidFill>
                <a:latin typeface="楷体" panose="02010609060101010101" pitchFamily="49" charset="-122"/>
                <a:ea typeface="楷体" panose="02010609060101010101" pitchFamily="49" charset="-122"/>
              </a:rPr>
              <a:t>虎头双钩</a:t>
            </a:r>
            <a:r>
              <a:rPr lang="zh-CN" altLang="en-US" sz="2800" b="1" dirty="0">
                <a:latin typeface="楷体" panose="02010609060101010101" pitchFamily="49" charset="-122"/>
                <a:ea typeface="楷体" panose="02010609060101010101" pitchFamily="49" charset="-122"/>
              </a:rPr>
              <a:t>。把“</a:t>
            </a:r>
            <a:r>
              <a:rPr lang="zh-CN" altLang="en-US" sz="2800" b="1" dirty="0">
                <a:solidFill>
                  <a:srgbClr val="FF0000"/>
                </a:solidFill>
                <a:latin typeface="楷体" panose="02010609060101010101" pitchFamily="49" charset="-122"/>
                <a:ea typeface="楷体" panose="02010609060101010101" pitchFamily="49" charset="-122"/>
              </a:rPr>
              <a:t>金钩大王</a:t>
            </a:r>
            <a:r>
              <a:rPr lang="zh-CN" altLang="en-US" sz="2800" b="1" dirty="0">
                <a:latin typeface="楷体" panose="02010609060101010101" pitchFamily="49" charset="-122"/>
                <a:ea typeface="楷体" panose="02010609060101010101" pitchFamily="49" charset="-122"/>
              </a:rPr>
              <a:t>”刻在竹节人的胸口，神气！</a:t>
            </a:r>
            <a:endParaRPr lang="en-US" altLang="zh-CN" sz="2800" b="1" dirty="0">
              <a:latin typeface="楷体" panose="02010609060101010101" pitchFamily="49" charset="-122"/>
              <a:ea typeface="楷体" panose="02010609060101010101" pitchFamily="49" charset="-122"/>
            </a:endParaRPr>
          </a:p>
          <a:p>
            <a:pPr algn="just" eaLnBrk="1" hangingPunct="1">
              <a:lnSpc>
                <a:spcPct val="120000"/>
              </a:lnSpc>
            </a:pPr>
            <a:r>
              <a:rPr lang="zh-CN" altLang="en-US" sz="2800" b="1" dirty="0">
                <a:latin typeface="楷体" panose="02010609060101010101" pitchFamily="49" charset="-122"/>
                <a:ea typeface="楷体" panose="02010609060101010101" pitchFamily="49" charset="-122"/>
              </a:rPr>
              <a:t>    用铅皮剪一把偃月刀，用铁丝系一绺红丝线做一柄</a:t>
            </a:r>
            <a:r>
              <a:rPr lang="zh-CN" altLang="en-US" sz="2800" b="1" dirty="0">
                <a:solidFill>
                  <a:srgbClr val="FF0000"/>
                </a:solidFill>
                <a:latin typeface="楷体" panose="02010609060101010101" pitchFamily="49" charset="-122"/>
                <a:ea typeface="楷体" panose="02010609060101010101" pitchFamily="49" charset="-122"/>
              </a:rPr>
              <a:t>蛇矛</a:t>
            </a:r>
            <a:r>
              <a:rPr lang="zh-CN" altLang="en-US" sz="2800" b="1" dirty="0">
                <a:latin typeface="楷体" panose="02010609060101010101" pitchFamily="49" charset="-122"/>
                <a:ea typeface="楷体" panose="02010609060101010101" pitchFamily="49" charset="-122"/>
              </a:rPr>
              <a:t>，给那竹节人装上，再挖空心思取一个更威风、更吓人、叫得更响的</a:t>
            </a:r>
            <a:r>
              <a:rPr lang="zh-CN" altLang="en-US" sz="2800" b="1" dirty="0">
                <a:solidFill>
                  <a:srgbClr val="FF0000"/>
                </a:solidFill>
                <a:latin typeface="楷体" panose="02010609060101010101" pitchFamily="49" charset="-122"/>
                <a:ea typeface="楷体" panose="02010609060101010101" pitchFamily="49" charset="-122"/>
              </a:rPr>
              <a:t>名号</a:t>
            </a:r>
            <a:r>
              <a:rPr lang="zh-CN" altLang="en-US"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email"/>
          <a:srcRect/>
          <a:stretch>
            <a:fillRect/>
          </a:stretch>
        </p:blipFill>
        <p:spPr>
          <a:xfrm>
            <a:off x="4221004" y="863601"/>
            <a:ext cx="2051209" cy="2544445"/>
          </a:xfrm>
          <a:prstGeom prst="roundRect">
            <a:avLst/>
          </a:prstGeom>
        </p:spPr>
      </p:pic>
      <p:sp>
        <p:nvSpPr>
          <p:cNvPr id="27651" name="TextBox 15"/>
          <p:cNvSpPr txBox="1">
            <a:spLocks noChangeArrowheads="1"/>
          </p:cNvSpPr>
          <p:nvPr/>
        </p:nvSpPr>
        <p:spPr bwMode="auto">
          <a:xfrm>
            <a:off x="4642247" y="3408364"/>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楷体" panose="02010609060101010101" pitchFamily="49" charset="-122"/>
                <a:ea typeface="楷体" panose="02010609060101010101" pitchFamily="49" charset="-122"/>
              </a:rPr>
              <a:t>八仗蛇矛</a:t>
            </a:r>
            <a:endParaRPr lang="zh-CN" altLang="en-US" sz="2000" b="1">
              <a:latin typeface="楷体" panose="02010609060101010101" pitchFamily="49" charset="-122"/>
              <a:ea typeface="楷体" panose="02010609060101010101" pitchFamily="49" charset="-122"/>
            </a:endParaRPr>
          </a:p>
        </p:txBody>
      </p:sp>
      <p:pic>
        <p:nvPicPr>
          <p:cNvPr id="17" name="图片 16"/>
          <p:cNvPicPr>
            <a:picLocks noChangeAspect="1"/>
          </p:cNvPicPr>
          <p:nvPr/>
        </p:nvPicPr>
        <p:blipFill>
          <a:blip r:embed="rId2" cstate="email"/>
          <a:srcRect/>
          <a:stretch>
            <a:fillRect/>
          </a:stretch>
        </p:blipFill>
        <p:spPr>
          <a:xfrm>
            <a:off x="2016443" y="4014469"/>
            <a:ext cx="2145506" cy="2482216"/>
          </a:xfrm>
          <a:prstGeom prst="roundRect">
            <a:avLst/>
          </a:prstGeom>
        </p:spPr>
      </p:pic>
      <p:pic>
        <p:nvPicPr>
          <p:cNvPr id="18" name="图片 17"/>
          <p:cNvPicPr>
            <a:picLocks noChangeAspect="1"/>
          </p:cNvPicPr>
          <p:nvPr/>
        </p:nvPicPr>
        <p:blipFill>
          <a:blip r:embed="rId3"/>
          <a:stretch>
            <a:fillRect/>
          </a:stretch>
        </p:blipFill>
        <p:spPr>
          <a:xfrm>
            <a:off x="2016443" y="869315"/>
            <a:ext cx="2145506" cy="2538730"/>
          </a:xfrm>
          <a:prstGeom prst="roundRect">
            <a:avLst/>
          </a:prstGeom>
        </p:spPr>
      </p:pic>
      <p:sp>
        <p:nvSpPr>
          <p:cNvPr id="27654" name="TextBox 18"/>
          <p:cNvSpPr txBox="1">
            <a:spLocks noChangeArrowheads="1"/>
          </p:cNvSpPr>
          <p:nvPr/>
        </p:nvSpPr>
        <p:spPr bwMode="auto">
          <a:xfrm>
            <a:off x="2487216" y="3408364"/>
            <a:ext cx="121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楷体" panose="02010609060101010101" pitchFamily="49" charset="-122"/>
                <a:ea typeface="楷体" panose="02010609060101010101" pitchFamily="49" charset="-122"/>
              </a:rPr>
              <a:t>虎头双钩</a:t>
            </a:r>
            <a:endParaRPr lang="zh-CN" altLang="en-US" sz="2000" b="1">
              <a:latin typeface="楷体" panose="02010609060101010101" pitchFamily="49" charset="-122"/>
              <a:ea typeface="楷体" panose="02010609060101010101" pitchFamily="49" charset="-122"/>
            </a:endParaRPr>
          </a:p>
        </p:txBody>
      </p:sp>
      <p:sp>
        <p:nvSpPr>
          <p:cNvPr id="20" name="椭圆形标注 19"/>
          <p:cNvSpPr/>
          <p:nvPr/>
        </p:nvSpPr>
        <p:spPr>
          <a:xfrm>
            <a:off x="490537" y="481013"/>
            <a:ext cx="2166938" cy="1046162"/>
          </a:xfrm>
          <a:prstGeom prst="wedgeEllipseCallout">
            <a:avLst>
              <a:gd name="adj1" fmla="val 30874"/>
              <a:gd name="adj2" fmla="val 72451"/>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defRPr/>
            </a:pPr>
            <a:r>
              <a:rPr lang="zh-CN" altLang="en-US" sz="2800" b="1" noProof="1">
                <a:solidFill>
                  <a:schemeClr val="bg1"/>
                </a:solidFill>
                <a:latin typeface="楷体" panose="02010609060101010101" pitchFamily="49" charset="-122"/>
                <a:ea typeface="楷体" panose="02010609060101010101" pitchFamily="49" charset="-122"/>
              </a:rPr>
              <a:t>配备武器</a:t>
            </a:r>
            <a:endParaRPr lang="zh-CN" altLang="en-US" sz="2800" b="1" noProof="1">
              <a:solidFill>
                <a:schemeClr val="bg1"/>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4" cstate="email"/>
          <a:stretch>
            <a:fillRect/>
          </a:stretch>
        </p:blipFill>
        <p:spPr>
          <a:xfrm>
            <a:off x="6331268" y="869316"/>
            <a:ext cx="1983581" cy="2544445"/>
          </a:xfrm>
          <a:prstGeom prst="roundRect">
            <a:avLst/>
          </a:prstGeom>
        </p:spPr>
      </p:pic>
      <p:sp>
        <p:nvSpPr>
          <p:cNvPr id="5" name="椭圆形标注 4"/>
          <p:cNvSpPr/>
          <p:nvPr/>
        </p:nvSpPr>
        <p:spPr>
          <a:xfrm>
            <a:off x="490538" y="3429001"/>
            <a:ext cx="1902619" cy="917575"/>
          </a:xfrm>
          <a:prstGeom prst="wedgeEllipseCallout">
            <a:avLst>
              <a:gd name="adj1" fmla="val 45770"/>
              <a:gd name="adj2" fmla="val 79916"/>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defRPr/>
            </a:pPr>
            <a:r>
              <a:rPr lang="zh-CN" altLang="en-US" sz="3200" noProof="1">
                <a:latin typeface="隶书" panose="02010509060101010101" pitchFamily="49" charset="-122"/>
                <a:ea typeface="隶书" panose="02010509060101010101" pitchFamily="49" charset="-122"/>
              </a:rPr>
              <a:t>取名号</a:t>
            </a:r>
            <a:endParaRPr lang="zh-CN" altLang="en-US" sz="3200" noProof="1">
              <a:latin typeface="隶书" panose="02010509060101010101" pitchFamily="49" charset="-122"/>
              <a:ea typeface="隶书" panose="02010509060101010101" pitchFamily="49" charset="-122"/>
            </a:endParaRPr>
          </a:p>
        </p:txBody>
      </p:sp>
      <p:sp>
        <p:nvSpPr>
          <p:cNvPr id="6" name="TextBox 5"/>
          <p:cNvSpPr txBox="1">
            <a:spLocks noChangeArrowheads="1"/>
          </p:cNvSpPr>
          <p:nvPr/>
        </p:nvSpPr>
        <p:spPr bwMode="auto">
          <a:xfrm>
            <a:off x="723900" y="5408613"/>
            <a:ext cx="1217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楷体" panose="02010609060101010101" pitchFamily="49" charset="-122"/>
                <a:ea typeface="楷体" panose="02010609060101010101" pitchFamily="49" charset="-122"/>
              </a:rPr>
              <a:t>齐天小圣</a:t>
            </a:r>
            <a:endParaRPr lang="zh-CN" altLang="en-US" sz="2000" b="1">
              <a:latin typeface="楷体" panose="02010609060101010101" pitchFamily="49" charset="-122"/>
              <a:ea typeface="楷体" panose="02010609060101010101" pitchFamily="49" charset="-122"/>
            </a:endParaRPr>
          </a:p>
          <a:p>
            <a:pPr eaLnBrk="1" hangingPunct="1"/>
            <a:r>
              <a:rPr lang="zh-CN" altLang="en-US" sz="2000" b="1">
                <a:latin typeface="楷体" panose="02010609060101010101" pitchFamily="49" charset="-122"/>
                <a:ea typeface="楷体" panose="02010609060101010101" pitchFamily="49" charset="-122"/>
              </a:rPr>
              <a:t>金钩大王</a:t>
            </a:r>
            <a:endParaRPr lang="zh-CN" altLang="en-US" sz="2800" b="1">
              <a:solidFill>
                <a:srgbClr val="262626"/>
              </a:solidFill>
              <a:latin typeface="楷体" panose="02010609060101010101" pitchFamily="49" charset="-122"/>
              <a:ea typeface="楷体" panose="02010609060101010101" pitchFamily="49" charset="-122"/>
            </a:endParaRPr>
          </a:p>
        </p:txBody>
      </p:sp>
      <p:sp>
        <p:nvSpPr>
          <p:cNvPr id="8" name="圆角矩形 7"/>
          <p:cNvSpPr/>
          <p:nvPr/>
        </p:nvSpPr>
        <p:spPr>
          <a:xfrm>
            <a:off x="4642247" y="4556126"/>
            <a:ext cx="3546872" cy="1363663"/>
          </a:xfrm>
          <a:prstGeom prst="roundRect">
            <a:avLst/>
          </a:prstGeom>
          <a:solidFill>
            <a:schemeClr val="accent5">
              <a:lumMod val="20000"/>
              <a:lumOff val="80000"/>
            </a:schemeClr>
          </a:solidFill>
          <a:ln w="3492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anchor="ctr"/>
          <a:lstStyle/>
          <a:p>
            <a:pPr fontAlgn="auto">
              <a:defRPr/>
            </a:pPr>
            <a:r>
              <a:rPr lang="zh-CN" altLang="en-US" sz="2800" b="1" noProof="1">
                <a:solidFill>
                  <a:srgbClr val="FF0000"/>
                </a:solidFill>
                <a:latin typeface="楷体" panose="02010609060101010101" pitchFamily="49" charset="-122"/>
                <a:ea typeface="楷体" panose="02010609060101010101" pitchFamily="49" charset="-122"/>
              </a:rPr>
              <a:t>除些外，他们还会给竹节人取些什么名字呢？</a:t>
            </a:r>
            <a:endParaRPr lang="zh-CN" altLang="en-US" sz="2800" b="1" noProof="1">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 calcmode="lin" valueType="num">
                                      <p:cBhvr>
                                        <p:cTn id="24" dur="1000" fill="hold"/>
                                        <p:tgtEl>
                                          <p:spTgt spid="17"/>
                                        </p:tgtEl>
                                        <p:attrNameLst>
                                          <p:attrName>style.rotation</p:attrName>
                                        </p:attrNameLst>
                                      </p:cBhvr>
                                      <p:tavLst>
                                        <p:tav tm="0">
                                          <p:val>
                                            <p:fltVal val="90"/>
                                          </p:val>
                                        </p:tav>
                                        <p:tav tm="100000">
                                          <p:val>
                                            <p:fltVal val="0"/>
                                          </p:val>
                                        </p:tav>
                                      </p:tavLst>
                                    </p:anim>
                                    <p:animEffect transition="in" filter="fade">
                                      <p:cBhvr>
                                        <p:cTn id="25" dur="1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90"/>
                                          </p:val>
                                        </p:tav>
                                        <p:tav tm="100000">
                                          <p:val>
                                            <p:fltVal val="0"/>
                                          </p:val>
                                        </p:tav>
                                      </p:tavLst>
                                    </p:anim>
                                    <p:animEffect transition="in" filter="fade">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2000"/>
                                        <p:tgtEl>
                                          <p:spTgt spid="2"/>
                                        </p:tgtEl>
                                      </p:cBhvr>
                                    </p:animEffect>
                                    <p:anim calcmode="lin" valueType="num">
                                      <p:cBhvr>
                                        <p:cTn id="39" dur="2000" fill="hold"/>
                                        <p:tgtEl>
                                          <p:spTgt spid="2"/>
                                        </p:tgtEl>
                                        <p:attrNameLst>
                                          <p:attrName>ppt_w</p:attrName>
                                        </p:attrNameLst>
                                      </p:cBhvr>
                                      <p:tavLst>
                                        <p:tav tm="0" fmla="#ppt_w*sin(2.5*pi*$)">
                                          <p:val>
                                            <p:fltVal val="0"/>
                                          </p:val>
                                        </p:tav>
                                        <p:tav tm="100000">
                                          <p:val>
                                            <p:fltVal val="1"/>
                                          </p:val>
                                        </p:tav>
                                      </p:tavLst>
                                    </p:anim>
                                    <p:anim calcmode="lin" valueType="num">
                                      <p:cBhvr>
                                        <p:cTn id="40"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circle(in)">
                                      <p:cBhvr>
                                        <p:cTn id="52" dur="20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5" grpId="0" bldLvl="0" animBg="1"/>
      <p:bldP spid="6" grpId="0"/>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rcRect/>
          <a:stretch>
            <a:fillRect/>
          </a:stretch>
        </p:blipFill>
        <p:spPr>
          <a:xfrm>
            <a:off x="2837974" y="2364106"/>
            <a:ext cx="5350192" cy="3138805"/>
          </a:xfrm>
          <a:prstGeom prst="roundRect">
            <a:avLst/>
          </a:prstGeom>
        </p:spPr>
      </p:pic>
      <p:sp>
        <p:nvSpPr>
          <p:cNvPr id="3" name="TextBox 2"/>
          <p:cNvSpPr txBox="1">
            <a:spLocks noChangeArrowheads="1"/>
          </p:cNvSpPr>
          <p:nvPr/>
        </p:nvSpPr>
        <p:spPr bwMode="auto">
          <a:xfrm>
            <a:off x="978694" y="3421064"/>
            <a:ext cx="1915716" cy="165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3200" b="1">
                <a:latin typeface="楷体" panose="02010609060101010101" pitchFamily="49" charset="-122"/>
                <a:ea typeface="楷体" panose="02010609060101010101" pitchFamily="49" charset="-122"/>
              </a:rPr>
              <a:t>黑虎掏心</a:t>
            </a:r>
            <a:endParaRPr lang="en-US" altLang="zh-CN" sz="3200" b="1">
              <a:latin typeface="楷体" panose="02010609060101010101" pitchFamily="49" charset="-122"/>
              <a:ea typeface="楷体" panose="02010609060101010101" pitchFamily="49" charset="-122"/>
            </a:endParaRPr>
          </a:p>
          <a:p>
            <a:pPr eaLnBrk="1" hangingPunct="1">
              <a:lnSpc>
                <a:spcPct val="110000"/>
              </a:lnSpc>
            </a:pPr>
            <a:r>
              <a:rPr lang="zh-CN" altLang="en-US" sz="3200" b="1">
                <a:latin typeface="楷体" panose="02010609060101010101" pitchFamily="49" charset="-122"/>
                <a:ea typeface="楷体" panose="02010609060101010101" pitchFamily="49" charset="-122"/>
              </a:rPr>
              <a:t>泰山压顶</a:t>
            </a:r>
            <a:endParaRPr lang="en-US" altLang="zh-CN" sz="3200" b="1">
              <a:latin typeface="楷体" panose="02010609060101010101" pitchFamily="49" charset="-122"/>
              <a:ea typeface="楷体" panose="02010609060101010101" pitchFamily="49" charset="-122"/>
            </a:endParaRPr>
          </a:p>
          <a:p>
            <a:pPr eaLnBrk="1" hangingPunct="1">
              <a:lnSpc>
                <a:spcPct val="110000"/>
              </a:lnSpc>
            </a:pPr>
            <a:r>
              <a:rPr lang="zh-CN" altLang="en-US" sz="3200" b="1">
                <a:latin typeface="楷体" panose="02010609060101010101" pitchFamily="49" charset="-122"/>
                <a:ea typeface="楷体" panose="02010609060101010101" pitchFamily="49" charset="-122"/>
              </a:rPr>
              <a:t>双龙抢珠</a:t>
            </a:r>
            <a:endParaRPr lang="zh-CN" altLang="en-US" sz="3200" b="1">
              <a:latin typeface="楷体" panose="02010609060101010101" pitchFamily="49" charset="-122"/>
              <a:ea typeface="楷体" panose="02010609060101010101" pitchFamily="49" charset="-122"/>
            </a:endParaRPr>
          </a:p>
        </p:txBody>
      </p:sp>
      <p:sp>
        <p:nvSpPr>
          <p:cNvPr id="4" name="椭圆形标注 3"/>
          <p:cNvSpPr/>
          <p:nvPr/>
        </p:nvSpPr>
        <p:spPr>
          <a:xfrm>
            <a:off x="907256" y="930276"/>
            <a:ext cx="2001441" cy="1566863"/>
          </a:xfrm>
          <a:prstGeom prst="wedgeEllipseCallout">
            <a:avLst>
              <a:gd name="adj1" fmla="val 32037"/>
              <a:gd name="adj2" fmla="val 77780"/>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lnSpc>
                <a:spcPct val="90000"/>
              </a:lnSpc>
              <a:defRPr/>
            </a:pPr>
            <a:r>
              <a:rPr lang="zh-CN" altLang="en-US" sz="3200" b="1" noProof="1">
                <a:latin typeface="楷体" panose="02010609060101010101" pitchFamily="49" charset="-122"/>
                <a:ea typeface="楷体" panose="02010609060101010101" pitchFamily="49" charset="-122"/>
              </a:rPr>
              <a:t>使出各种招式</a:t>
            </a:r>
            <a:endParaRPr lang="zh-CN" altLang="en-US" sz="3200" b="1" noProof="1">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ppt_w</p:attrName>
                                        </p:attrNameLst>
                                      </p:cBhvr>
                                      <p:tavLst>
                                        <p:tav tm="0" fmla="#ppt_w*sin(2.5*pi*$)">
                                          <p:val>
                                            <p:fltVal val="0"/>
                                          </p:val>
                                        </p:tav>
                                        <p:tav tm="100000">
                                          <p:val>
                                            <p:fltVal val="1"/>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790575" y="647700"/>
            <a:ext cx="7521179" cy="519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2800" b="1" dirty="0">
                <a:latin typeface="楷体" panose="02010609060101010101" pitchFamily="49" charset="-122"/>
                <a:ea typeface="楷体" panose="02010609060101010101" pitchFamily="49" charset="-122"/>
              </a:rPr>
              <a:t>    下课时，教室里</a:t>
            </a:r>
            <a:r>
              <a:rPr lang="zh-CN" altLang="en-US" sz="2800" b="1" dirty="0">
                <a:solidFill>
                  <a:srgbClr val="FF0000"/>
                </a:solidFill>
                <a:latin typeface="楷体" panose="02010609060101010101" pitchFamily="49" charset="-122"/>
                <a:ea typeface="楷体" panose="02010609060101010101" pitchFamily="49" charset="-122"/>
              </a:rPr>
              <a:t>摆开场子</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吸引</a:t>
            </a:r>
            <a:r>
              <a:rPr lang="zh-CN" altLang="en-US" sz="2800" b="1" dirty="0">
                <a:latin typeface="楷体" panose="02010609060101010101" pitchFamily="49" charset="-122"/>
                <a:ea typeface="楷体" panose="02010609060101010101" pitchFamily="49" charset="-122"/>
              </a:rPr>
              <a:t>了一圈黑脑袋，</a:t>
            </a:r>
            <a:r>
              <a:rPr lang="zh-CN" altLang="en-US" sz="2800" b="1" dirty="0">
                <a:solidFill>
                  <a:srgbClr val="FF0000"/>
                </a:solidFill>
                <a:latin typeface="楷体" panose="02010609060101010101" pitchFamily="49" charset="-122"/>
                <a:ea typeface="楷体" panose="02010609060101010101" pitchFamily="49" charset="-122"/>
              </a:rPr>
              <a:t>攒着</a:t>
            </a:r>
            <a:r>
              <a:rPr lang="zh-CN" altLang="en-US" sz="2800" b="1" dirty="0">
                <a:latin typeface="楷体" panose="02010609060101010101" pitchFamily="49" charset="-122"/>
                <a:ea typeface="楷体" panose="02010609060101010101" pitchFamily="49" charset="-122"/>
              </a:rPr>
              <a:t>观战，还</a:t>
            </a:r>
            <a:r>
              <a:rPr lang="zh-CN" altLang="en-US" sz="2800" b="1" dirty="0">
                <a:solidFill>
                  <a:srgbClr val="FF0000"/>
                </a:solidFill>
                <a:latin typeface="楷体" panose="02010609060101010101" pitchFamily="49" charset="-122"/>
                <a:ea typeface="楷体" panose="02010609060101010101" pitchFamily="49" charset="-122"/>
              </a:rPr>
              <a:t>跺脚拍手</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咋咋呼呼</a:t>
            </a:r>
            <a:r>
              <a:rPr lang="zh-CN" altLang="en-US" sz="2800" b="1" dirty="0">
                <a:latin typeface="楷体" panose="02010609060101010101" pitchFamily="49" charset="-122"/>
                <a:ea typeface="楷体" panose="02010609060101010101" pitchFamily="49" charset="-122"/>
              </a:rPr>
              <a:t>，好不热闹。常要等老师进来，</a:t>
            </a:r>
            <a:r>
              <a:rPr lang="zh-CN" altLang="en-US" sz="2800" b="1" dirty="0">
                <a:solidFill>
                  <a:srgbClr val="FF0000"/>
                </a:solidFill>
                <a:latin typeface="楷体" panose="02010609060101010101" pitchFamily="49" charset="-122"/>
                <a:ea typeface="楷体" panose="02010609060101010101" pitchFamily="49" charset="-122"/>
              </a:rPr>
              <a:t>才</a:t>
            </a:r>
            <a:r>
              <a:rPr lang="zh-CN" altLang="en-US" sz="2800" b="1" dirty="0">
                <a:latin typeface="楷体" panose="02010609060101010101" pitchFamily="49" charset="-122"/>
                <a:ea typeface="楷体" panose="02010609060101010101" pitchFamily="49" charset="-122"/>
              </a:rPr>
              <a:t>知道已经上课，便一哄作鸟兽散。</a:t>
            </a:r>
            <a:endParaRPr lang="en-US" altLang="zh-CN" sz="2800" b="1" dirty="0">
              <a:latin typeface="楷体" panose="02010609060101010101" pitchFamily="49" charset="-122"/>
              <a:ea typeface="楷体" panose="02010609060101010101" pitchFamily="49" charset="-122"/>
            </a:endParaRPr>
          </a:p>
          <a:p>
            <a:pPr algn="just" eaLnBrk="1" hangingPunct="1">
              <a:lnSpc>
                <a:spcPct val="120000"/>
              </a:lnSpc>
            </a:pPr>
            <a:r>
              <a:rPr lang="zh-CN" altLang="en-US" sz="2800" b="1" dirty="0">
                <a:latin typeface="楷体" panose="02010609060101010101" pitchFamily="49" charset="-122"/>
                <a:ea typeface="楷体" panose="02010609060101010101" pitchFamily="49" charset="-122"/>
              </a:rPr>
              <a:t>    上课了，</a:t>
            </a:r>
            <a:r>
              <a:rPr lang="zh-CN" altLang="en-US" sz="2800" b="1" dirty="0">
                <a:solidFill>
                  <a:srgbClr val="FF0000"/>
                </a:solidFill>
                <a:latin typeface="楷体" panose="02010609060101010101" pitchFamily="49" charset="-122"/>
                <a:ea typeface="楷体" panose="02010609060101010101" pitchFamily="49" charset="-122"/>
              </a:rPr>
              <a:t>意兴不减</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手痒痒的</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将课本竖在面前当屏风</a:t>
            </a:r>
            <a:r>
              <a:rPr lang="zh-CN" altLang="en-US" sz="2800" b="1" dirty="0">
                <a:latin typeface="楷体" panose="02010609060101010101" pitchFamily="49" charset="-122"/>
                <a:ea typeface="楷体" panose="02010609060101010101" pitchFamily="49" charset="-122"/>
              </a:rPr>
              <a:t>，跟同桌在课桌上</a:t>
            </a:r>
            <a:r>
              <a:rPr lang="zh-CN" altLang="en-US" sz="2800" b="1" dirty="0">
                <a:solidFill>
                  <a:srgbClr val="FF0000"/>
                </a:solidFill>
                <a:latin typeface="楷体" panose="02010609060101010101" pitchFamily="49" charset="-122"/>
                <a:ea typeface="楷体" panose="02010609060101010101" pitchFamily="49" charset="-122"/>
              </a:rPr>
              <a:t>又搏将起来</a:t>
            </a:r>
            <a:r>
              <a:rPr lang="zh-CN" altLang="en-US" sz="2800" b="1" dirty="0">
                <a:latin typeface="楷体" panose="02010609060101010101" pitchFamily="49" charset="-122"/>
                <a:ea typeface="楷体" panose="02010609060101010101" pitchFamily="49" charset="-122"/>
              </a:rPr>
              <a:t>，这会儿，嘴里不便咚锵。</a:t>
            </a:r>
            <a:endParaRPr lang="en-US" altLang="zh-CN" sz="2800" b="1" dirty="0">
              <a:latin typeface="楷体" panose="02010609060101010101" pitchFamily="49" charset="-122"/>
              <a:ea typeface="楷体" panose="02010609060101010101" pitchFamily="49" charset="-122"/>
            </a:endParaRPr>
          </a:p>
          <a:p>
            <a:pPr algn="just" eaLnBrk="1" hangingPunct="1">
              <a:lnSpc>
                <a:spcPct val="120000"/>
              </a:lnSpc>
            </a:pPr>
            <a:r>
              <a:rPr lang="zh-CN" altLang="en-US" sz="2800" b="1" dirty="0">
                <a:latin typeface="楷体" panose="02010609060101010101" pitchFamily="49" charset="-122"/>
                <a:ea typeface="楷体" panose="02010609060101010101" pitchFamily="49" charset="-122"/>
              </a:rPr>
              <a:t>    偏偏后面的同学不知趣，</a:t>
            </a:r>
            <a:r>
              <a:rPr lang="zh-CN" altLang="en-US" sz="2800" b="1" dirty="0">
                <a:solidFill>
                  <a:srgbClr val="FF0000"/>
                </a:solidFill>
                <a:latin typeface="楷体" panose="02010609060101010101" pitchFamily="49" charset="-122"/>
                <a:ea typeface="楷体" panose="02010609060101010101" pitchFamily="49" charset="-122"/>
              </a:rPr>
              <a:t>看得入了迷</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伸长脖子</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恨不能</a:t>
            </a:r>
            <a:r>
              <a:rPr lang="zh-CN" altLang="en-US" sz="2800" b="1" dirty="0">
                <a:latin typeface="楷体" panose="02010609060101010101" pitchFamily="49" charset="-122"/>
                <a:ea typeface="楷体" panose="02010609060101010101" pitchFamily="49" charset="-122"/>
              </a:rPr>
              <a:t>从我们肩膀上</a:t>
            </a:r>
            <a:r>
              <a:rPr lang="zh-CN" altLang="en-US" sz="2800" b="1" dirty="0">
                <a:solidFill>
                  <a:srgbClr val="FF0000"/>
                </a:solidFill>
                <a:latin typeface="楷体" panose="02010609060101010101" pitchFamily="49" charset="-122"/>
                <a:ea typeface="楷体" panose="02010609060101010101" pitchFamily="49" charset="-122"/>
              </a:rPr>
              <a:t>探过来</a:t>
            </a:r>
            <a:r>
              <a:rPr lang="zh-CN" altLang="en-US" sz="2800" b="1" dirty="0">
                <a:latin typeface="楷体" panose="02010609060101010101" pitchFamily="49" charset="-122"/>
                <a:ea typeface="楷体" panose="02010609060101010101" pitchFamily="49" charset="-122"/>
              </a:rPr>
              <a:t>，被那虎视眈眈的老师看出了破绽。</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26281" y="760414"/>
            <a:ext cx="7640241" cy="209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2800" b="1" dirty="0">
                <a:solidFill>
                  <a:srgbClr val="FF0000"/>
                </a:solidFill>
                <a:latin typeface="楷体" panose="02010609060101010101" pitchFamily="49" charset="-122"/>
                <a:ea typeface="楷体" panose="02010609060101010101" pitchFamily="49" charset="-122"/>
              </a:rPr>
              <a:t>   </a:t>
            </a:r>
            <a:r>
              <a:rPr lang="zh-CN" altLang="en-US" sz="2800" b="1" dirty="0">
                <a:solidFill>
                  <a:srgbClr val="FF33CC"/>
                </a:solidFill>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小伙伴们玩得多么费尽心机，又是多么乐此不疲！好玩的游戏不仅把正值年少的“我们”迷得神魂颠倒，还吸引了平时都是一脸严肃的老师！</a:t>
            </a:r>
            <a:endParaRPr lang="zh-CN" altLang="en-US" sz="2800" b="1" dirty="0">
              <a:latin typeface="楷体" panose="02010609060101010101" pitchFamily="49" charset="-122"/>
              <a:ea typeface="楷体" panose="02010609060101010101" pitchFamily="49" charset="-122"/>
            </a:endParaRPr>
          </a:p>
        </p:txBody>
      </p:sp>
      <p:sp>
        <p:nvSpPr>
          <p:cNvPr id="4" name="TextBox 3"/>
          <p:cNvSpPr txBox="1">
            <a:spLocks noChangeArrowheads="1"/>
          </p:cNvSpPr>
          <p:nvPr/>
        </p:nvSpPr>
        <p:spPr bwMode="auto">
          <a:xfrm>
            <a:off x="726281" y="3225800"/>
            <a:ext cx="7640241" cy="28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zh-CN" altLang="en-US" sz="2800" b="1">
                <a:latin typeface="楷体" panose="02010609060101010101" pitchFamily="49" charset="-122"/>
                <a:ea typeface="楷体" panose="02010609060101010101" pitchFamily="49" charset="-122"/>
              </a:rPr>
              <a:t>    只见老师在他自己的办公桌上，玩着刚才收去的那竹节人。</a:t>
            </a:r>
            <a:r>
              <a:rPr lang="zh-CN" altLang="en-US" sz="2800" b="1">
                <a:solidFill>
                  <a:srgbClr val="FF0000"/>
                </a:solidFill>
                <a:latin typeface="楷体" panose="02010609060101010101" pitchFamily="49" charset="-122"/>
                <a:ea typeface="楷体" panose="02010609060101010101" pitchFamily="49" charset="-122"/>
              </a:rPr>
              <a:t>双手在抽屉里扯着线，嘴里念念有词，全神贯注，忘乎所以，一点儿也没注意</a:t>
            </a:r>
            <a:r>
              <a:rPr lang="zh-CN" altLang="en-US" sz="2800" b="1">
                <a:latin typeface="楷体" panose="02010609060101010101" pitchFamily="49" charset="-122"/>
                <a:ea typeface="楷体" panose="02010609060101010101" pitchFamily="49" charset="-122"/>
              </a:rPr>
              <a:t>到我们在偷看。</a:t>
            </a:r>
            <a:endParaRPr lang="en-US" altLang="zh-CN" sz="2800" b="1">
              <a:latin typeface="楷体" panose="02010609060101010101" pitchFamily="49" charset="-122"/>
              <a:ea typeface="楷体" panose="02010609060101010101" pitchFamily="49" charset="-122"/>
            </a:endParaRPr>
          </a:p>
          <a:p>
            <a:pPr algn="just" eaLnBrk="1" hangingPunct="1">
              <a:lnSpc>
                <a:spcPct val="110000"/>
              </a:lnSpc>
            </a:pPr>
            <a:r>
              <a:rPr lang="zh-CN" altLang="en-US" sz="2800" b="1">
                <a:latin typeface="楷体" panose="02010609060101010101" pitchFamily="49" charset="-122"/>
                <a:ea typeface="楷体" panose="02010609060101010101" pitchFamily="49" charset="-122"/>
              </a:rPr>
              <a:t>    他脸上的神情，跟我们</a:t>
            </a:r>
            <a:r>
              <a:rPr lang="zh-CN" altLang="en-US" sz="2800" b="1">
                <a:solidFill>
                  <a:srgbClr val="FF0000"/>
                </a:solidFill>
                <a:latin typeface="楷体" panose="02010609060101010101" pitchFamily="49" charset="-122"/>
                <a:ea typeface="楷体" panose="02010609060101010101" pitchFamily="49" charset="-122"/>
              </a:rPr>
              <a:t>玩得入迷时一模一样</a:t>
            </a:r>
            <a:r>
              <a:rPr lang="zh-CN" altLang="en-US" sz="2800" b="1">
                <a:latin typeface="楷体" panose="02010609060101010101" pitchFamily="49" charset="-122"/>
                <a:ea typeface="楷体" panose="02010609060101010101" pitchFamily="49" charset="-122"/>
              </a:rPr>
              <a:t>。</a:t>
            </a:r>
            <a:endParaRPr lang="en-US" altLang="zh-CN" sz="2800" b="1">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7"/>
          <p:cNvSpPr txBox="1">
            <a:spLocks noChangeArrowheads="1"/>
          </p:cNvSpPr>
          <p:nvPr/>
        </p:nvSpPr>
        <p:spPr bwMode="auto">
          <a:xfrm>
            <a:off x="1732360" y="1701800"/>
            <a:ext cx="38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rPr>
              <a:t>  </a:t>
            </a:r>
            <a:endParaRPr lang="en-US" altLang="zh-CN" sz="2400">
              <a:solidFill>
                <a:srgbClr val="FF0000"/>
              </a:solidFill>
            </a:endParaRPr>
          </a:p>
        </p:txBody>
      </p:sp>
      <p:sp>
        <p:nvSpPr>
          <p:cNvPr id="3" name="流程图: 资料带 2"/>
          <p:cNvSpPr/>
          <p:nvPr/>
        </p:nvSpPr>
        <p:spPr>
          <a:xfrm>
            <a:off x="258127" y="245110"/>
            <a:ext cx="1590675" cy="956310"/>
          </a:xfrm>
          <a:prstGeom prst="flowChartPunchedTape">
            <a:avLst/>
          </a:prstGeom>
          <a:solidFill>
            <a:srgbClr val="FFFF00"/>
          </a:solidFill>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prstTxWarp prst="textWave2">
              <a:avLst/>
            </a:prstTxWarp>
          </a:bodyPr>
          <a:lstStyle/>
          <a:p>
            <a:pPr algn="ctr" fontAlgn="auto">
              <a:defRPr/>
            </a:pPr>
            <a:r>
              <a:rPr lang="zh-CN" altLang="en-US" sz="2400" b="1" noProof="1">
                <a:solidFill>
                  <a:schemeClr val="tx1">
                    <a:lumMod val="85000"/>
                    <a:lumOff val="15000"/>
                  </a:schemeClr>
                </a:solidFill>
                <a:latin typeface="隶书" panose="02010509060101010101" pitchFamily="49" charset="-122"/>
                <a:ea typeface="隶书" panose="02010509060101010101" pitchFamily="49" charset="-122"/>
              </a:rPr>
              <a:t>品味句段</a:t>
            </a:r>
            <a:endParaRPr lang="zh-CN" altLang="en-US" sz="2400" b="1" noProof="1">
              <a:solidFill>
                <a:schemeClr val="tx1">
                  <a:lumMod val="85000"/>
                  <a:lumOff val="15000"/>
                </a:schemeClr>
              </a:solidFill>
              <a:latin typeface="隶书" panose="02010509060101010101" pitchFamily="49" charset="-122"/>
              <a:ea typeface="隶书" panose="02010509060101010101" pitchFamily="49" charset="-122"/>
            </a:endParaRPr>
          </a:p>
        </p:txBody>
      </p:sp>
      <p:sp>
        <p:nvSpPr>
          <p:cNvPr id="31748" name="TextBox 3"/>
          <p:cNvSpPr txBox="1">
            <a:spLocks noChangeArrowheads="1"/>
          </p:cNvSpPr>
          <p:nvPr/>
        </p:nvSpPr>
        <p:spPr bwMode="auto">
          <a:xfrm>
            <a:off x="683419" y="1201739"/>
            <a:ext cx="773072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800" b="1" dirty="0">
                <a:latin typeface="楷体" panose="02010609060101010101" pitchFamily="49" charset="-122"/>
                <a:ea typeface="楷体" panose="02010609060101010101" pitchFamily="49" charset="-122"/>
              </a:rPr>
              <a:t>把穿着九个竹节的</a:t>
            </a:r>
            <a:r>
              <a:rPr lang="zh-CN" altLang="en-US" sz="2800" b="1" dirty="0">
                <a:solidFill>
                  <a:srgbClr val="FF0000"/>
                </a:solidFill>
                <a:latin typeface="楷体" panose="02010609060101010101" pitchFamily="49" charset="-122"/>
                <a:ea typeface="楷体" panose="02010609060101010101" pitchFamily="49" charset="-122"/>
              </a:rPr>
              <a:t>鞋线嵌入课桌裂缝</a:t>
            </a:r>
            <a:r>
              <a:rPr lang="zh-CN" altLang="en-US" sz="2800" b="1" dirty="0">
                <a:latin typeface="楷体" panose="02010609060101010101" pitchFamily="49" charset="-122"/>
                <a:ea typeface="楷体" panose="02010609060101010101" pitchFamily="49" charset="-122"/>
              </a:rPr>
              <a:t>里，</a:t>
            </a:r>
            <a:r>
              <a:rPr lang="zh-CN" altLang="en-US" sz="2800" b="1" dirty="0">
                <a:solidFill>
                  <a:srgbClr val="FF0000"/>
                </a:solidFill>
                <a:latin typeface="楷体" panose="02010609060101010101" pitchFamily="49" charset="-122"/>
                <a:ea typeface="楷体" panose="02010609060101010101" pitchFamily="49" charset="-122"/>
              </a:rPr>
              <a:t>在下面一拉一紧</a:t>
            </a:r>
            <a:r>
              <a:rPr lang="zh-CN" altLang="en-US" sz="2800" b="1" dirty="0">
                <a:latin typeface="楷体" panose="02010609060101010101" pitchFamily="49" charset="-122"/>
                <a:ea typeface="楷体" panose="02010609060101010101" pitchFamily="49" charset="-122"/>
              </a:rPr>
              <a:t>，那立下裂缝上的竹节们就</a:t>
            </a:r>
            <a:r>
              <a:rPr lang="zh-CN" altLang="en-US" sz="2800" b="1" dirty="0">
                <a:solidFill>
                  <a:srgbClr val="FF0000"/>
                </a:solidFill>
                <a:latin typeface="楷体" panose="02010609060101010101" pitchFamily="49" charset="-122"/>
                <a:ea typeface="楷体" panose="02010609060101010101" pitchFamily="49" charset="-122"/>
              </a:rPr>
              <a:t>站成一个壮士的模样</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叉腿张胳膊</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威风凛凛</a:t>
            </a:r>
            <a:r>
              <a:rPr lang="zh-CN" altLang="en-US" sz="2800" b="1" dirty="0">
                <a:latin typeface="楷体" panose="02010609060101010101" pitchFamily="49" charset="-122"/>
                <a:ea typeface="楷体" panose="02010609060101010101" pitchFamily="49" charset="-122"/>
              </a:rPr>
              <a:t>，跟现今健美比赛中那脖子老粗、浑身疙瘩肉的小伙子差不多。</a:t>
            </a:r>
            <a:endParaRPr lang="zh-CN" altLang="en-US" sz="2800" b="1" dirty="0">
              <a:latin typeface="楷体" panose="02010609060101010101" pitchFamily="49" charset="-122"/>
              <a:ea typeface="楷体" panose="02010609060101010101" pitchFamily="49" charset="-122"/>
            </a:endParaRPr>
          </a:p>
        </p:txBody>
      </p:sp>
      <p:sp>
        <p:nvSpPr>
          <p:cNvPr id="6" name="TextBox 4"/>
          <p:cNvSpPr txBox="1">
            <a:spLocks noChangeArrowheads="1"/>
          </p:cNvSpPr>
          <p:nvPr/>
        </p:nvSpPr>
        <p:spPr bwMode="auto">
          <a:xfrm>
            <a:off x="683419" y="3602038"/>
            <a:ext cx="773072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800" dirty="0">
                <a:solidFill>
                  <a:srgbClr val="0000FF"/>
                </a:solidFill>
                <a:latin typeface="黑体" panose="02010609060101010101" pitchFamily="49" charset="-122"/>
                <a:ea typeface="黑体" panose="02010609060101010101" pitchFamily="49" charset="-122"/>
              </a:rPr>
              <a:t>“嵌入课桌裂缝”、“一拉一紧”，作者首先用简单的三言两语就把竹节人的玩法告诉大家。 </a:t>
            </a:r>
            <a:endParaRPr lang="zh-CN" altLang="en-US" sz="2800" dirty="0">
              <a:solidFill>
                <a:srgbClr val="0000FF"/>
              </a:solidFill>
              <a:latin typeface="黑体" panose="02010609060101010101" pitchFamily="49" charset="-122"/>
              <a:ea typeface="黑体" panose="02010609060101010101" pitchFamily="49" charset="-122"/>
            </a:endParaRPr>
          </a:p>
        </p:txBody>
      </p:sp>
      <p:sp>
        <p:nvSpPr>
          <p:cNvPr id="7" name="TextBox 4"/>
          <p:cNvSpPr txBox="1">
            <a:spLocks noChangeArrowheads="1"/>
          </p:cNvSpPr>
          <p:nvPr/>
        </p:nvSpPr>
        <p:spPr bwMode="auto">
          <a:xfrm>
            <a:off x="683419" y="4872039"/>
            <a:ext cx="773072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800" dirty="0">
                <a:solidFill>
                  <a:srgbClr val="0000FF"/>
                </a:solidFill>
                <a:latin typeface="黑体" panose="02010609060101010101" pitchFamily="49" charset="-122"/>
                <a:ea typeface="黑体" panose="02010609060101010101" pitchFamily="49" charset="-122"/>
              </a:rPr>
              <a:t>接着把竹节人相像成威武的战士、健美的小伙，未斗之前便   摩拳擦掌，架式十足，显示出极强的战斗力，让人对接下来的比斗充满了期待。</a:t>
            </a:r>
            <a:endParaRPr lang="zh-CN" altLang="en-US" sz="2800" dirty="0">
              <a:solidFill>
                <a:srgbClr val="0000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7"/>
          <p:cNvSpPr txBox="1">
            <a:spLocks noChangeArrowheads="1"/>
          </p:cNvSpPr>
          <p:nvPr/>
        </p:nvSpPr>
        <p:spPr bwMode="auto">
          <a:xfrm>
            <a:off x="1732360" y="1701800"/>
            <a:ext cx="38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rPr>
              <a:t>  </a:t>
            </a:r>
            <a:endParaRPr lang="en-US" altLang="zh-CN" sz="2400">
              <a:solidFill>
                <a:srgbClr val="FF0000"/>
              </a:solidFill>
            </a:endParaRPr>
          </a:p>
        </p:txBody>
      </p:sp>
      <p:sp>
        <p:nvSpPr>
          <p:cNvPr id="32771" name="TextBox 3"/>
          <p:cNvSpPr txBox="1">
            <a:spLocks noChangeArrowheads="1"/>
          </p:cNvSpPr>
          <p:nvPr/>
        </p:nvSpPr>
        <p:spPr bwMode="auto">
          <a:xfrm>
            <a:off x="704850" y="2185988"/>
            <a:ext cx="68914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楷体" panose="02010609060101010101" pitchFamily="49" charset="-122"/>
                <a:ea typeface="楷体" panose="02010609060101010101" pitchFamily="49" charset="-122"/>
              </a:rPr>
              <a:t>破课桌，</a:t>
            </a:r>
            <a:r>
              <a:rPr lang="zh-CN" altLang="en-US" sz="2800" b="1" dirty="0">
                <a:solidFill>
                  <a:srgbClr val="FF0000"/>
                </a:solidFill>
                <a:latin typeface="楷体" panose="02010609060101010101" pitchFamily="49" charset="-122"/>
                <a:ea typeface="楷体" panose="02010609060101010101" pitchFamily="49" charset="-122"/>
              </a:rPr>
              <a:t>俨然</a:t>
            </a:r>
            <a:r>
              <a:rPr lang="zh-CN" altLang="en-US" sz="2800" b="1" dirty="0">
                <a:latin typeface="楷体" panose="02010609060101010101" pitchFamily="49" charset="-122"/>
                <a:ea typeface="楷体" panose="02010609060101010101" pitchFamily="49" charset="-122"/>
              </a:rPr>
              <a:t>一个</a:t>
            </a:r>
            <a:r>
              <a:rPr lang="zh-CN" altLang="en-US" sz="2800" b="1" dirty="0">
                <a:solidFill>
                  <a:srgbClr val="FF0000"/>
                </a:solidFill>
                <a:latin typeface="楷体" panose="02010609060101010101" pitchFamily="49" charset="-122"/>
                <a:ea typeface="楷体" panose="02010609060101010101" pitchFamily="49" charset="-122"/>
              </a:rPr>
              <a:t>叱咤风云</a:t>
            </a:r>
            <a:r>
              <a:rPr lang="zh-CN" altLang="en-US" sz="2800" b="1" dirty="0">
                <a:latin typeface="楷体" panose="02010609060101010101" pitchFamily="49" charset="-122"/>
                <a:ea typeface="楷体" panose="02010609060101010101" pitchFamily="49" charset="-122"/>
              </a:rPr>
              <a:t>的古战场。</a:t>
            </a:r>
            <a:endParaRPr lang="zh-CN" altLang="en-US" sz="2800" b="1" dirty="0">
              <a:latin typeface="楷体" panose="02010609060101010101" pitchFamily="49" charset="-122"/>
              <a:ea typeface="楷体" panose="02010609060101010101" pitchFamily="49" charset="-122"/>
            </a:endParaRPr>
          </a:p>
        </p:txBody>
      </p:sp>
      <p:sp>
        <p:nvSpPr>
          <p:cNvPr id="5" name="TextBox 4"/>
          <p:cNvSpPr txBox="1">
            <a:spLocks noChangeArrowheads="1"/>
          </p:cNvSpPr>
          <p:nvPr/>
        </p:nvSpPr>
        <p:spPr bwMode="auto">
          <a:xfrm>
            <a:off x="704851" y="3189288"/>
            <a:ext cx="7861697" cy="28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en-US" altLang="zh-CN" sz="2800" dirty="0">
                <a:solidFill>
                  <a:srgbClr val="0000FF"/>
                </a:solidFill>
                <a:latin typeface="黑体" panose="02010609060101010101" pitchFamily="49" charset="-122"/>
                <a:ea typeface="黑体" panose="02010609060101010101" pitchFamily="49" charset="-122"/>
              </a:rPr>
              <a:t>    </a:t>
            </a:r>
            <a:r>
              <a:rPr lang="zh-CN" altLang="en-US" sz="2800" dirty="0">
                <a:solidFill>
                  <a:srgbClr val="0000FF"/>
                </a:solidFill>
                <a:latin typeface="黑体" panose="02010609060101010101" pitchFamily="49" charset="-122"/>
                <a:ea typeface="黑体" panose="02010609060101010101" pitchFamily="49" charset="-122"/>
              </a:rPr>
              <a:t>萧索冷清的“破课桌”和“叱咤风云的古战场”形成鲜明的对比，既写出了斗竹节人场面的激烈，又表达出作者的不胜感慨：童年的贫困并没有限制孩子们的想象，他们自制玩具，自编故事，创造快乐，过得那样天真无邪，又那样精彩绝伦！</a:t>
            </a:r>
            <a:endParaRPr lang="zh-CN" altLang="en-US" sz="2800" dirty="0">
              <a:solidFill>
                <a:srgbClr val="0000FF"/>
              </a:solidFill>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2830116" y="788988"/>
            <a:ext cx="3895725" cy="85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400" b="1" dirty="0">
                <a:solidFill>
                  <a:srgbClr val="0000FF"/>
                </a:solidFill>
                <a:latin typeface="黑体" panose="02010609060101010101" pitchFamily="49" charset="-122"/>
                <a:ea typeface="黑体" panose="02010609060101010101" pitchFamily="49" charset="-122"/>
                <a:sym typeface="宋体" panose="02010600030101010101" pitchFamily="2" charset="-122"/>
              </a:rPr>
              <a:t>俨然：</a:t>
            </a:r>
            <a:r>
              <a:rPr lang="zh-CN" altLang="en-US" sz="2400" b="1" dirty="0">
                <a:solidFill>
                  <a:srgbClr val="0000FF"/>
                </a:solidFill>
                <a:latin typeface="宋体" panose="02010600030101010101" pitchFamily="2" charset="-122"/>
                <a:sym typeface="宋体" panose="02010600030101010101" pitchFamily="2" charset="-122"/>
              </a:rPr>
              <a:t>一本正经的样子。</a:t>
            </a:r>
            <a:endParaRPr lang="zh-CN" altLang="en-US" sz="2400" b="1" dirty="0">
              <a:solidFill>
                <a:srgbClr val="0000FF"/>
              </a:solidFill>
              <a:latin typeface="宋体" panose="02010600030101010101" pitchFamily="2" charset="-122"/>
            </a:endParaRPr>
          </a:p>
          <a:p>
            <a:pPr eaLnBrk="1" hangingPunct="1">
              <a:lnSpc>
                <a:spcPct val="110000"/>
              </a:lnSpc>
            </a:pPr>
            <a:r>
              <a:rPr lang="zh-CN" altLang="en-US" sz="2400" b="1" dirty="0">
                <a:solidFill>
                  <a:srgbClr val="0000FF"/>
                </a:solidFill>
                <a:latin typeface="黑体" panose="02010609060101010101" pitchFamily="49" charset="-122"/>
                <a:ea typeface="黑体" panose="02010609060101010101" pitchFamily="49" charset="-122"/>
                <a:sym typeface="宋体" panose="02010600030101010101" pitchFamily="2" charset="-122"/>
              </a:rPr>
              <a:t>叱咤风云：</a:t>
            </a:r>
            <a:r>
              <a:rPr lang="zh-CN" altLang="en-US" sz="2400" b="1" dirty="0">
                <a:solidFill>
                  <a:srgbClr val="0000FF"/>
                </a:solidFill>
                <a:latin typeface="宋体" panose="02010600030101010101" pitchFamily="2" charset="-122"/>
                <a:sym typeface="宋体" panose="02010600030101010101" pitchFamily="2" charset="-122"/>
              </a:rPr>
              <a:t>形容威力极大。</a:t>
            </a:r>
            <a:endParaRPr lang="zh-CN" altLang="en-US" sz="2400" b="1" dirty="0">
              <a:solidFill>
                <a:srgbClr val="0000FF"/>
              </a:solidFill>
              <a:latin typeface="宋体" panose="02010600030101010101" pitchFamily="2" charset="-122"/>
              <a:sym typeface="宋体" panose="02010600030101010101" pitchFamily="2" charset="-122"/>
            </a:endParaRPr>
          </a:p>
        </p:txBody>
      </p:sp>
      <p:sp>
        <p:nvSpPr>
          <p:cNvPr id="7" name="流程图: 资料带 6"/>
          <p:cNvSpPr/>
          <p:nvPr/>
        </p:nvSpPr>
        <p:spPr>
          <a:xfrm>
            <a:off x="258127" y="245110"/>
            <a:ext cx="1590675" cy="956310"/>
          </a:xfrm>
          <a:prstGeom prst="flowChartPunchedTape">
            <a:avLst/>
          </a:prstGeom>
          <a:solidFill>
            <a:srgbClr val="FFFF00"/>
          </a:solidFill>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prstTxWarp prst="textWave2">
              <a:avLst/>
            </a:prstTxWarp>
          </a:bodyPr>
          <a:lstStyle/>
          <a:p>
            <a:pPr algn="ctr" fontAlgn="auto">
              <a:defRPr/>
            </a:pPr>
            <a:r>
              <a:rPr lang="zh-CN" altLang="en-US" sz="2400" b="1" noProof="1">
                <a:solidFill>
                  <a:schemeClr val="tx1">
                    <a:lumMod val="85000"/>
                    <a:lumOff val="15000"/>
                  </a:schemeClr>
                </a:solidFill>
                <a:latin typeface="隶书" panose="02010509060101010101" pitchFamily="49" charset="-122"/>
                <a:ea typeface="隶书" panose="02010509060101010101" pitchFamily="49" charset="-122"/>
              </a:rPr>
              <a:t>品味句段</a:t>
            </a:r>
            <a:endParaRPr lang="zh-CN" altLang="en-US" sz="2400" b="1" noProof="1">
              <a:solidFill>
                <a:schemeClr val="tx1">
                  <a:lumMod val="85000"/>
                  <a:lumOff val="15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1512094" y="1579564"/>
            <a:ext cx="5594801" cy="10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800" b="1">
                <a:latin typeface="楷体" panose="02010609060101010101" pitchFamily="49" charset="-122"/>
                <a:ea typeface="楷体" panose="02010609060101010101" pitchFamily="49" charset="-122"/>
              </a:rPr>
              <a:t>黑虎掏心！泰山压顶！双龙抢珠！</a:t>
            </a:r>
            <a:endParaRPr lang="en-US" altLang="zh-CN" sz="2800" b="1">
              <a:latin typeface="楷体" panose="02010609060101010101" pitchFamily="49" charset="-122"/>
              <a:ea typeface="楷体" panose="02010609060101010101" pitchFamily="49" charset="-122"/>
            </a:endParaRPr>
          </a:p>
          <a:p>
            <a:pPr eaLnBrk="1" hangingPunct="1">
              <a:lnSpc>
                <a:spcPct val="120000"/>
              </a:lnSpc>
            </a:pPr>
            <a:r>
              <a:rPr lang="zh-CN" altLang="en-US" sz="2800" b="1">
                <a:latin typeface="楷体" panose="02010609060101010101" pitchFamily="49" charset="-122"/>
                <a:ea typeface="楷体" panose="02010609060101010101" pitchFamily="49" charset="-122"/>
              </a:rPr>
              <a:t>咚锵咚锵咚咚锵！咚咚锵！</a:t>
            </a:r>
            <a:endParaRPr lang="zh-CN" altLang="en-US" sz="2800" b="1">
              <a:latin typeface="楷体" panose="02010609060101010101" pitchFamily="49" charset="-122"/>
              <a:ea typeface="楷体" panose="02010609060101010101" pitchFamily="49" charset="-122"/>
            </a:endParaRPr>
          </a:p>
        </p:txBody>
      </p:sp>
      <p:sp>
        <p:nvSpPr>
          <p:cNvPr id="5" name="TextBox 4"/>
          <p:cNvSpPr txBox="1">
            <a:spLocks noChangeArrowheads="1"/>
          </p:cNvSpPr>
          <p:nvPr/>
        </p:nvSpPr>
        <p:spPr bwMode="auto">
          <a:xfrm>
            <a:off x="1512094" y="3514725"/>
            <a:ext cx="6134100" cy="157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2800">
                <a:solidFill>
                  <a:srgbClr val="0000FF"/>
                </a:solidFill>
                <a:latin typeface="黑体" panose="02010609060101010101" pitchFamily="49" charset="-122"/>
                <a:ea typeface="黑体" panose="02010609060101010101" pitchFamily="49" charset="-122"/>
              </a:rPr>
              <a:t>    这两段短句，拟声绘形，连环的招式，密集的鼓点，不是战场，胜似战场，让人有身临其境的感觉。</a:t>
            </a:r>
            <a:endParaRPr lang="zh-CN" altLang="en-US" sz="2800">
              <a:solidFill>
                <a:srgbClr val="0000FF"/>
              </a:solidFill>
              <a:latin typeface="黑体" panose="02010609060101010101" pitchFamily="49" charset="-122"/>
              <a:ea typeface="黑体" panose="02010609060101010101" pitchFamily="49" charset="-122"/>
            </a:endParaRPr>
          </a:p>
        </p:txBody>
      </p:sp>
      <p:sp>
        <p:nvSpPr>
          <p:cNvPr id="7" name="流程图: 资料带 6"/>
          <p:cNvSpPr/>
          <p:nvPr/>
        </p:nvSpPr>
        <p:spPr>
          <a:xfrm>
            <a:off x="258127" y="245110"/>
            <a:ext cx="1590675" cy="956310"/>
          </a:xfrm>
          <a:prstGeom prst="flowChartPunchedTape">
            <a:avLst/>
          </a:prstGeom>
          <a:solidFill>
            <a:srgbClr val="FFFF00"/>
          </a:solidFill>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prstTxWarp prst="textWave2">
              <a:avLst/>
            </a:prstTxWarp>
          </a:bodyPr>
          <a:lstStyle/>
          <a:p>
            <a:pPr algn="ctr" fontAlgn="auto">
              <a:defRPr/>
            </a:pPr>
            <a:r>
              <a:rPr lang="zh-CN" altLang="en-US" sz="2400" b="1" noProof="1">
                <a:solidFill>
                  <a:schemeClr val="tx1">
                    <a:lumMod val="85000"/>
                    <a:lumOff val="15000"/>
                  </a:schemeClr>
                </a:solidFill>
                <a:latin typeface="隶书" panose="02010509060101010101" pitchFamily="49" charset="-122"/>
                <a:ea typeface="隶书" panose="02010509060101010101" pitchFamily="49" charset="-122"/>
              </a:rPr>
              <a:t>品味句段</a:t>
            </a:r>
            <a:endParaRPr lang="zh-CN" altLang="en-US" sz="2400" b="1" noProof="1">
              <a:solidFill>
                <a:schemeClr val="tx1">
                  <a:lumMod val="85000"/>
                  <a:lumOff val="15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 6"/>
          <p:cNvSpPr/>
          <p:nvPr/>
        </p:nvSpPr>
        <p:spPr>
          <a:xfrm>
            <a:off x="346472" y="395288"/>
            <a:ext cx="1841897" cy="914400"/>
          </a:xfrm>
          <a:prstGeom prst="cloud">
            <a:avLst/>
          </a:prstGeom>
          <a:solidFill>
            <a:schemeClr val="bg1">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400" dirty="0"/>
          </a:p>
        </p:txBody>
      </p:sp>
      <p:sp>
        <p:nvSpPr>
          <p:cNvPr id="16387" name="TextBox 7"/>
          <p:cNvSpPr txBox="1">
            <a:spLocks noChangeArrowheads="1"/>
          </p:cNvSpPr>
          <p:nvPr/>
        </p:nvSpPr>
        <p:spPr bwMode="auto">
          <a:xfrm>
            <a:off x="463153" y="504826"/>
            <a:ext cx="1576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latin typeface="黑体" panose="02010609060101010101" pitchFamily="49" charset="-122"/>
                <a:ea typeface="黑体" panose="02010609060101010101" pitchFamily="49" charset="-122"/>
              </a:rPr>
              <a:t>作者简介</a:t>
            </a:r>
            <a:endParaRPr lang="zh-CN" altLang="en-US" sz="2400" b="1" dirty="0">
              <a:latin typeface="黑体" panose="02010609060101010101" pitchFamily="49" charset="-122"/>
              <a:ea typeface="黑体" panose="02010609060101010101" pitchFamily="49" charset="-122"/>
            </a:endParaRPr>
          </a:p>
        </p:txBody>
      </p:sp>
      <p:sp>
        <p:nvSpPr>
          <p:cNvPr id="16388" name="矩形 1"/>
          <p:cNvSpPr>
            <a:spLocks noChangeArrowheads="1"/>
          </p:cNvSpPr>
          <p:nvPr/>
        </p:nvSpPr>
        <p:spPr bwMode="auto">
          <a:xfrm>
            <a:off x="304800" y="1001714"/>
            <a:ext cx="4673204"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spcBef>
                <a:spcPts val="1200"/>
              </a:spcBef>
            </a:pPr>
            <a:r>
              <a:rPr lang="zh-CN" altLang="en-US" sz="2400" b="1">
                <a:solidFill>
                  <a:srgbClr val="FF0000"/>
                </a:solidFill>
                <a:latin typeface="楷体" panose="02010609060101010101" pitchFamily="49" charset="-122"/>
                <a:ea typeface="楷体" panose="02010609060101010101" pitchFamily="49" charset="-122"/>
              </a:rPr>
              <a:t>    </a:t>
            </a:r>
            <a:endParaRPr lang="zh-CN" altLang="en-US" sz="2400" b="1">
              <a:latin typeface="楷体" panose="02010609060101010101" pitchFamily="49" charset="-122"/>
              <a:ea typeface="楷体" panose="02010609060101010101" pitchFamily="49" charset="-122"/>
            </a:endParaRPr>
          </a:p>
        </p:txBody>
      </p:sp>
      <p:sp>
        <p:nvSpPr>
          <p:cNvPr id="16389" name="文本框 1"/>
          <p:cNvSpPr txBox="1">
            <a:spLocks noChangeArrowheads="1"/>
          </p:cNvSpPr>
          <p:nvPr/>
        </p:nvSpPr>
        <p:spPr bwMode="auto">
          <a:xfrm>
            <a:off x="904875" y="1614489"/>
            <a:ext cx="5849541" cy="207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en-US" altLang="zh-CN" sz="2400" b="1" dirty="0">
                <a:latin typeface="楷体" panose="02010609060101010101" pitchFamily="49" charset="-122"/>
                <a:ea typeface="楷体" panose="02010609060101010101" pitchFamily="49" charset="-122"/>
                <a:sym typeface="宋体" panose="02010600030101010101" pitchFamily="2" charset="-122"/>
              </a:rPr>
              <a:t>    </a:t>
            </a:r>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范锡林</a:t>
            </a:r>
            <a:r>
              <a:rPr lang="zh-CN" altLang="en-US" sz="2400" b="1" dirty="0">
                <a:latin typeface="楷体" panose="02010609060101010101" pitchFamily="49" charset="-122"/>
                <a:ea typeface="楷体" panose="02010609060101010101" pitchFamily="49" charset="-122"/>
                <a:sym typeface="宋体" panose="02010600030101010101" pitchFamily="2" charset="-122"/>
              </a:rPr>
              <a:t>，江苏无锡人。1990年毕业于南京师范大学，曾经担任过中学语文老师。1994年加入中国作家协会。作品获陈伯吹儿童文学奖、江苏省“五个一”工程奖、《儿童文学》优秀作品奖等40多项。</a:t>
            </a:r>
            <a:endParaRPr lang="zh-CN" altLang="en-US" sz="2400" b="1" dirty="0">
              <a:latin typeface="楷体" panose="02010609060101010101" pitchFamily="49" charset="-122"/>
              <a:ea typeface="楷体" panose="02010609060101010101" pitchFamily="49" charset="-122"/>
            </a:endParaRPr>
          </a:p>
        </p:txBody>
      </p:sp>
      <p:sp>
        <p:nvSpPr>
          <p:cNvPr id="3" name="文本框 2"/>
          <p:cNvSpPr txBox="1">
            <a:spLocks noChangeArrowheads="1"/>
          </p:cNvSpPr>
          <p:nvPr/>
        </p:nvSpPr>
        <p:spPr bwMode="auto">
          <a:xfrm>
            <a:off x="904875" y="4597400"/>
            <a:ext cx="6910388" cy="126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主要作品：</a:t>
            </a:r>
            <a:r>
              <a:rPr lang="zh-CN" altLang="en-US" sz="2400" b="1" dirty="0">
                <a:latin typeface="楷体" panose="02010609060101010101" pitchFamily="49" charset="-122"/>
                <a:ea typeface="楷体" panose="02010609060101010101" pitchFamily="49" charset="-122"/>
                <a:sym typeface="宋体" panose="02010600030101010101" pitchFamily="2" charset="-122"/>
              </a:rPr>
              <a:t>短篇小说《她和她的爸爸》，武侠童话《故事大王》，专集《避邪铜钱》、《秘道》、《小巷三杰》等。</a:t>
            </a:r>
            <a:endParaRPr lang="zh-CN" altLang="en-US" sz="2400" b="1" dirty="0">
              <a:latin typeface="楷体" panose="02010609060101010101" pitchFamily="49" charset="-122"/>
              <a:ea typeface="楷体" panose="02010609060101010101" pitchFamily="49" charset="-122"/>
            </a:endParaRPr>
          </a:p>
        </p:txBody>
      </p:sp>
      <p:pic>
        <p:nvPicPr>
          <p:cNvPr id="4" name="Picture 7"/>
          <p:cNvPicPr>
            <a:picLocks noChangeAspect="1"/>
          </p:cNvPicPr>
          <p:nvPr/>
        </p:nvPicPr>
        <p:blipFill>
          <a:blip r:embed="rId1" cstate="email"/>
          <a:srcRect/>
          <a:stretch>
            <a:fillRect/>
          </a:stretch>
        </p:blipFill>
        <p:spPr>
          <a:xfrm>
            <a:off x="6829902" y="1606551"/>
            <a:ext cx="1699736" cy="2805429"/>
          </a:xfrm>
          <a:prstGeom prst="ellipse">
            <a:avLst/>
          </a:prstGeom>
          <a:noFill/>
          <a:ln w="9525">
            <a:noFill/>
          </a:ln>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7"/>
          <p:cNvSpPr txBox="1">
            <a:spLocks noChangeArrowheads="1"/>
          </p:cNvSpPr>
          <p:nvPr/>
        </p:nvSpPr>
        <p:spPr bwMode="auto">
          <a:xfrm>
            <a:off x="1732360" y="1701800"/>
            <a:ext cx="38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rPr>
              <a:t>  </a:t>
            </a:r>
            <a:endParaRPr lang="en-US" altLang="zh-CN" sz="2400">
              <a:solidFill>
                <a:srgbClr val="FF0000"/>
              </a:solidFill>
            </a:endParaRPr>
          </a:p>
        </p:txBody>
      </p:sp>
      <p:sp>
        <p:nvSpPr>
          <p:cNvPr id="4" name="TextBox 3"/>
          <p:cNvSpPr txBox="1">
            <a:spLocks noChangeArrowheads="1"/>
          </p:cNvSpPr>
          <p:nvPr/>
        </p:nvSpPr>
        <p:spPr bwMode="auto">
          <a:xfrm>
            <a:off x="912019" y="1238250"/>
            <a:ext cx="7322344" cy="240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zh-CN" altLang="en-US" sz="2800" b="1">
                <a:latin typeface="楷体" panose="02010609060101010101" pitchFamily="49" charset="-122"/>
                <a:ea typeface="楷体" panose="02010609060101010101" pitchFamily="49" charset="-122"/>
              </a:rPr>
              <a:t>    下课后，</a:t>
            </a:r>
            <a:r>
              <a:rPr lang="zh-CN" altLang="en-US" sz="2800" b="1">
                <a:solidFill>
                  <a:srgbClr val="FF0000"/>
                </a:solidFill>
                <a:latin typeface="楷体" panose="02010609060101010101" pitchFamily="49" charset="-122"/>
                <a:ea typeface="楷体" panose="02010609060101010101" pitchFamily="49" charset="-122"/>
              </a:rPr>
              <a:t>眼巴巴</a:t>
            </a:r>
            <a:r>
              <a:rPr lang="zh-CN" altLang="en-US" sz="2800" b="1">
                <a:latin typeface="楷体" panose="02010609060101010101" pitchFamily="49" charset="-122"/>
                <a:ea typeface="楷体" panose="02010609060101010101" pitchFamily="49" charset="-122"/>
              </a:rPr>
              <a:t>看别的同学重新开战，玩得欢，不禁</a:t>
            </a:r>
            <a:r>
              <a:rPr lang="zh-CN" altLang="en-US" sz="2800" b="1">
                <a:solidFill>
                  <a:srgbClr val="FF0000"/>
                </a:solidFill>
                <a:latin typeface="楷体" panose="02010609060101010101" pitchFamily="49" charset="-122"/>
                <a:ea typeface="楷体" panose="02010609060101010101" pitchFamily="49" charset="-122"/>
              </a:rPr>
              <a:t>沮丧得要命</a:t>
            </a:r>
            <a:r>
              <a:rPr lang="zh-CN" altLang="en-US" sz="2800" b="1">
                <a:latin typeface="楷体" panose="02010609060101010101" pitchFamily="49" charset="-122"/>
                <a:ea typeface="楷体" panose="02010609060101010101" pitchFamily="49" charset="-122"/>
              </a:rPr>
              <a:t>。便一起悄悄</a:t>
            </a:r>
            <a:r>
              <a:rPr lang="zh-CN" altLang="en-US" sz="2800" b="1">
                <a:solidFill>
                  <a:srgbClr val="FF0000"/>
                </a:solidFill>
                <a:latin typeface="楷体" panose="02010609060101010101" pitchFamily="49" charset="-122"/>
                <a:ea typeface="楷体" panose="02010609060101010101" pitchFamily="49" charset="-122"/>
              </a:rPr>
              <a:t>溜到</a:t>
            </a:r>
            <a:r>
              <a:rPr lang="zh-CN" altLang="en-US" sz="2800" b="1">
                <a:latin typeface="楷体" panose="02010609060101010101" pitchFamily="49" charset="-122"/>
                <a:ea typeface="楷体" panose="02010609060101010101" pitchFamily="49" charset="-122"/>
              </a:rPr>
              <a:t>办公室窗户下的冬青丛里</a:t>
            </a:r>
            <a:r>
              <a:rPr lang="zh-CN" altLang="en-US" sz="2800" b="1">
                <a:solidFill>
                  <a:srgbClr val="FF0000"/>
                </a:solidFill>
                <a:latin typeface="楷体" panose="02010609060101010101" pitchFamily="49" charset="-122"/>
                <a:ea typeface="楷体" panose="02010609060101010101" pitchFamily="49" charset="-122"/>
              </a:rPr>
              <a:t>转悠</a:t>
            </a:r>
            <a:r>
              <a:rPr lang="zh-CN" altLang="en-US" sz="2800" b="1">
                <a:latin typeface="楷体" panose="02010609060101010101" pitchFamily="49" charset="-122"/>
                <a:ea typeface="楷体" panose="02010609060101010101" pitchFamily="49" charset="-122"/>
              </a:rPr>
              <a:t>，</a:t>
            </a:r>
            <a:r>
              <a:rPr lang="zh-CN" altLang="en-US" sz="2800" b="1">
                <a:solidFill>
                  <a:srgbClr val="FF0000"/>
                </a:solidFill>
                <a:latin typeface="楷体" panose="02010609060101010101" pitchFamily="49" charset="-122"/>
                <a:ea typeface="楷体" panose="02010609060101010101" pitchFamily="49" charset="-122"/>
              </a:rPr>
              <a:t>希望</a:t>
            </a:r>
            <a:r>
              <a:rPr lang="zh-CN" altLang="en-US" sz="2800" b="1">
                <a:latin typeface="楷体" panose="02010609060101010101" pitchFamily="49" charset="-122"/>
                <a:ea typeface="楷体" panose="02010609060101010101" pitchFamily="49" charset="-122"/>
              </a:rPr>
              <a:t>老师能像往常一样，把没收的东西扯散了，随手扔出窗外。</a:t>
            </a:r>
            <a:endParaRPr lang="zh-CN" altLang="en-US" sz="2800" b="1">
              <a:latin typeface="楷体" panose="02010609060101010101" pitchFamily="49" charset="-122"/>
              <a:ea typeface="楷体" panose="02010609060101010101" pitchFamily="49" charset="-122"/>
            </a:endParaRPr>
          </a:p>
        </p:txBody>
      </p:sp>
      <p:sp>
        <p:nvSpPr>
          <p:cNvPr id="5" name="TextBox 4"/>
          <p:cNvSpPr txBox="1">
            <a:spLocks noChangeArrowheads="1"/>
          </p:cNvSpPr>
          <p:nvPr/>
        </p:nvSpPr>
        <p:spPr bwMode="auto">
          <a:xfrm>
            <a:off x="937023" y="3949700"/>
            <a:ext cx="7297340" cy="19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zh-CN" altLang="en-US" sz="2800">
                <a:solidFill>
                  <a:srgbClr val="0000FF"/>
                </a:solidFill>
                <a:latin typeface="黑体" panose="02010609060101010101" pitchFamily="49" charset="-122"/>
                <a:ea typeface="黑体" panose="02010609060101010101" pitchFamily="49" charset="-122"/>
              </a:rPr>
              <a:t>    动作和心理活动的描写，将游戏迷们失去竹节人的怨恨、沮丧，盼望能捡到竹节人的侥幸心机写得十分逼真。而他们对竹节人的珍视、对玩竹节人的痴迷也可见一斑了。</a:t>
            </a:r>
            <a:endParaRPr lang="zh-CN" altLang="en-US" sz="2800">
              <a:solidFill>
                <a:srgbClr val="0000FF"/>
              </a:solidFill>
              <a:latin typeface="黑体" panose="02010609060101010101" pitchFamily="49" charset="-122"/>
              <a:ea typeface="黑体" panose="02010609060101010101" pitchFamily="49" charset="-122"/>
            </a:endParaRPr>
          </a:p>
        </p:txBody>
      </p:sp>
      <p:sp>
        <p:nvSpPr>
          <p:cNvPr id="7" name="流程图: 资料带 6"/>
          <p:cNvSpPr/>
          <p:nvPr/>
        </p:nvSpPr>
        <p:spPr>
          <a:xfrm>
            <a:off x="258127" y="245110"/>
            <a:ext cx="1590675" cy="956310"/>
          </a:xfrm>
          <a:prstGeom prst="flowChartPunchedTape">
            <a:avLst/>
          </a:prstGeom>
          <a:solidFill>
            <a:srgbClr val="FFFF00"/>
          </a:solidFill>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prstTxWarp prst="textWave2">
              <a:avLst/>
            </a:prstTxWarp>
          </a:bodyPr>
          <a:lstStyle/>
          <a:p>
            <a:pPr algn="ctr" fontAlgn="auto">
              <a:defRPr/>
            </a:pPr>
            <a:r>
              <a:rPr lang="zh-CN" altLang="en-US" sz="2400" b="1" noProof="1">
                <a:solidFill>
                  <a:schemeClr val="tx1">
                    <a:lumMod val="85000"/>
                    <a:lumOff val="15000"/>
                  </a:schemeClr>
                </a:solidFill>
                <a:latin typeface="隶书" panose="02010509060101010101" pitchFamily="49" charset="-122"/>
                <a:ea typeface="隶书" panose="02010509060101010101" pitchFamily="49" charset="-122"/>
              </a:rPr>
              <a:t>品味句段</a:t>
            </a:r>
            <a:endParaRPr lang="zh-CN" altLang="en-US" sz="2400" b="1" noProof="1">
              <a:solidFill>
                <a:schemeClr val="tx1">
                  <a:lumMod val="85000"/>
                  <a:lumOff val="15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6"/>
          <p:cNvSpPr txBox="1">
            <a:spLocks noChangeArrowheads="1"/>
          </p:cNvSpPr>
          <p:nvPr/>
        </p:nvSpPr>
        <p:spPr bwMode="auto">
          <a:xfrm>
            <a:off x="1103710" y="1312863"/>
            <a:ext cx="7094934" cy="10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en-US" altLang="zh-CN" sz="2800" b="1" dirty="0">
                <a:latin typeface="黑体" panose="02010609060101010101" pitchFamily="49" charset="-122"/>
                <a:ea typeface="黑体" panose="02010609060101010101" pitchFamily="49" charset="-122"/>
              </a:rPr>
              <a:t>1.</a:t>
            </a:r>
            <a:r>
              <a:rPr lang="zh-CN" altLang="en-US" sz="2800" b="1" dirty="0">
                <a:latin typeface="黑体" panose="02010609060101010101" pitchFamily="49" charset="-122"/>
                <a:ea typeface="黑体" panose="02010609060101010101" pitchFamily="49" charset="-122"/>
              </a:rPr>
              <a:t>如何理解“我们小时候的玩具，</a:t>
            </a:r>
            <a:r>
              <a:rPr lang="zh-CN" altLang="en-US" sz="2800" b="1" dirty="0">
                <a:solidFill>
                  <a:srgbClr val="FF0000"/>
                </a:solidFill>
                <a:latin typeface="黑体" panose="02010609060101010101" pitchFamily="49" charset="-122"/>
                <a:ea typeface="黑体" panose="02010609060101010101" pitchFamily="49" charset="-122"/>
              </a:rPr>
              <a:t>都是</a:t>
            </a:r>
            <a:r>
              <a:rPr lang="zh-CN" altLang="en-US" sz="2800" b="1" dirty="0">
                <a:latin typeface="黑体" panose="02010609060101010101" pitchFamily="49" charset="-122"/>
                <a:ea typeface="黑体" panose="02010609060101010101" pitchFamily="49" charset="-122"/>
              </a:rPr>
              <a:t>自己做的，</a:t>
            </a:r>
            <a:r>
              <a:rPr lang="zh-CN" altLang="en-US" sz="2800" b="1" dirty="0">
                <a:solidFill>
                  <a:srgbClr val="FF0000"/>
                </a:solidFill>
                <a:latin typeface="黑体" panose="02010609060101010101" pitchFamily="49" charset="-122"/>
                <a:ea typeface="黑体" panose="02010609060101010101" pitchFamily="49" charset="-122"/>
              </a:rPr>
              <a:t>也只能</a:t>
            </a:r>
            <a:r>
              <a:rPr lang="zh-CN" altLang="en-US" sz="2800" b="1" dirty="0">
                <a:latin typeface="黑体" panose="02010609060101010101" pitchFamily="49" charset="-122"/>
                <a:ea typeface="黑体" panose="02010609060101010101" pitchFamily="49" charset="-122"/>
              </a:rPr>
              <a:t>自己做。”？</a:t>
            </a:r>
            <a:endParaRPr lang="zh-CN" altLang="en-US" sz="2800" b="1" dirty="0">
              <a:latin typeface="黑体" panose="02010609060101010101" pitchFamily="49" charset="-122"/>
              <a:ea typeface="黑体" panose="02010609060101010101" pitchFamily="49" charset="-122"/>
            </a:endParaRPr>
          </a:p>
        </p:txBody>
      </p:sp>
      <p:sp>
        <p:nvSpPr>
          <p:cNvPr id="35843" name="TextBox 7"/>
          <p:cNvSpPr txBox="1">
            <a:spLocks noChangeArrowheads="1"/>
          </p:cNvSpPr>
          <p:nvPr/>
        </p:nvSpPr>
        <p:spPr bwMode="auto">
          <a:xfrm>
            <a:off x="1732360" y="1701800"/>
            <a:ext cx="38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rPr>
              <a:t>  </a:t>
            </a:r>
            <a:endParaRPr lang="en-US" altLang="zh-CN" sz="2400">
              <a:solidFill>
                <a:srgbClr val="FF0000"/>
              </a:solidFill>
            </a:endParaRPr>
          </a:p>
        </p:txBody>
      </p:sp>
      <p:sp>
        <p:nvSpPr>
          <p:cNvPr id="9" name="TextBox 8"/>
          <p:cNvSpPr txBox="1">
            <a:spLocks noChangeArrowheads="1"/>
          </p:cNvSpPr>
          <p:nvPr/>
        </p:nvSpPr>
        <p:spPr bwMode="auto">
          <a:xfrm>
            <a:off x="1103710" y="2922588"/>
            <a:ext cx="7094934" cy="327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zh-CN" altLang="en-US" sz="3200" b="1" dirty="0">
                <a:solidFill>
                  <a:srgbClr val="0000FF"/>
                </a:solidFill>
                <a:latin typeface="楷体" panose="02010609060101010101" pitchFamily="49" charset="-122"/>
                <a:ea typeface="楷体" panose="02010609060101010101" pitchFamily="49" charset="-122"/>
              </a:rPr>
              <a:t>    作者小时候所处的那个时代，经济比较落后，物质相当匮乏，几乎没有什么玩具卖，也没有多余的闲钱去买玩具，所以作者这么说。为下文中展示“我们”对竹节人的珍爱，对斗竹节人的痴迷作了铺垫。</a:t>
            </a:r>
            <a:endParaRPr lang="zh-CN" altLang="en-US" sz="3200" b="1" dirty="0">
              <a:solidFill>
                <a:srgbClr val="0000FF"/>
              </a:solidFill>
              <a:latin typeface="楷体" panose="02010609060101010101" pitchFamily="49" charset="-122"/>
              <a:ea typeface="楷体" panose="02010609060101010101" pitchFamily="49" charset="-122"/>
            </a:endParaRPr>
          </a:p>
        </p:txBody>
      </p:sp>
      <p:sp>
        <p:nvSpPr>
          <p:cNvPr id="2" name="流程图: 资料带 1"/>
          <p:cNvSpPr/>
          <p:nvPr/>
        </p:nvSpPr>
        <p:spPr>
          <a:xfrm>
            <a:off x="258127" y="245110"/>
            <a:ext cx="1590675" cy="956310"/>
          </a:xfrm>
          <a:prstGeom prst="flowChartPunchedTape">
            <a:avLst/>
          </a:prstGeom>
          <a:solidFill>
            <a:srgbClr val="FFFF00"/>
          </a:solidFill>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prstTxWarp prst="textWave2">
              <a:avLst/>
            </a:prstTxWarp>
          </a:bodyPr>
          <a:lstStyle/>
          <a:p>
            <a:pPr algn="ctr" fontAlgn="auto">
              <a:defRPr/>
            </a:pPr>
            <a:r>
              <a:rPr lang="zh-CN" altLang="en-US" sz="2400" b="1" noProof="1">
                <a:solidFill>
                  <a:schemeClr val="tx1">
                    <a:lumMod val="85000"/>
                    <a:lumOff val="15000"/>
                  </a:schemeClr>
                </a:solidFill>
                <a:latin typeface="隶书" panose="02010509060101010101" pitchFamily="49" charset="-122"/>
                <a:ea typeface="隶书" panose="02010509060101010101" pitchFamily="49" charset="-122"/>
              </a:rPr>
              <a:t>想一想</a:t>
            </a:r>
            <a:endParaRPr lang="zh-CN" altLang="en-US" sz="2400" b="1" noProof="1">
              <a:solidFill>
                <a:schemeClr val="tx1">
                  <a:lumMod val="85000"/>
                  <a:lumOff val="15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7"/>
          <p:cNvSpPr txBox="1">
            <a:spLocks noChangeArrowheads="1"/>
          </p:cNvSpPr>
          <p:nvPr/>
        </p:nvSpPr>
        <p:spPr bwMode="auto">
          <a:xfrm>
            <a:off x="1732360" y="1701800"/>
            <a:ext cx="38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rPr>
              <a:t>  </a:t>
            </a:r>
            <a:endParaRPr lang="en-US" altLang="zh-CN" sz="2400">
              <a:solidFill>
                <a:srgbClr val="FF0000"/>
              </a:solidFill>
            </a:endParaRPr>
          </a:p>
        </p:txBody>
      </p:sp>
      <p:sp>
        <p:nvSpPr>
          <p:cNvPr id="36867" name="TextBox 3"/>
          <p:cNvSpPr txBox="1">
            <a:spLocks noChangeArrowheads="1"/>
          </p:cNvSpPr>
          <p:nvPr/>
        </p:nvSpPr>
        <p:spPr bwMode="auto">
          <a:xfrm>
            <a:off x="1244204" y="2111375"/>
            <a:ext cx="68961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2800" b="1" dirty="0">
                <a:solidFill>
                  <a:srgbClr val="FF0000"/>
                </a:solidFill>
                <a:latin typeface="楷体" panose="02010609060101010101" pitchFamily="49" charset="-122"/>
                <a:ea typeface="楷体" panose="02010609060101010101" pitchFamily="49" charset="-122"/>
              </a:rPr>
              <a:t>其实，竹节人的动作压根儿不由扯线人做主，那不过是在竹节间的线一紧一松间的胡乱耸动而已，可看上去，却挺像那么回事。</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6" name="TextBox 5"/>
          <p:cNvSpPr txBox="1"/>
          <p:nvPr/>
        </p:nvSpPr>
        <p:spPr>
          <a:xfrm>
            <a:off x="1244204" y="4140201"/>
            <a:ext cx="7210425" cy="1574855"/>
          </a:xfrm>
          <a:prstGeom prst="rect">
            <a:avLst/>
          </a:prstGeom>
          <a:noFill/>
        </p:spPr>
        <p:txBody>
          <a:bodyPr>
            <a:spAutoFit/>
          </a:bodyPr>
          <a:lstStyle/>
          <a:p>
            <a:pPr fontAlgn="auto">
              <a:lnSpc>
                <a:spcPct val="120000"/>
              </a:lnSpc>
              <a:defRPr/>
            </a:pPr>
            <a:r>
              <a:rPr lang="zh-CN" altLang="en-US" sz="2800" b="1" noProof="1">
                <a:solidFill>
                  <a:srgbClr val="0000FF"/>
                </a:solidFill>
                <a:latin typeface="楷体" panose="02010609060101010101" pitchFamily="49" charset="-122"/>
                <a:ea typeface="楷体" panose="02010609060101010101" pitchFamily="49" charset="-122"/>
                <a:cs typeface="楷体" panose="02010609060101010101" pitchFamily="49" charset="-122"/>
              </a:rPr>
              <a:t>    是孩子们主观意趣、丰富的想象、创造的快乐，让“胡乱耸动”变得“挺像那么回事”。</a:t>
            </a:r>
            <a:endParaRPr lang="zh-CN" altLang="en-US" sz="2800" b="1" noProof="1">
              <a:solidFill>
                <a:srgbClr val="0000FF"/>
              </a:solidFill>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36869" name="TextBox 4"/>
          <p:cNvSpPr txBox="1">
            <a:spLocks noChangeArrowheads="1"/>
          </p:cNvSpPr>
          <p:nvPr/>
        </p:nvSpPr>
        <p:spPr bwMode="auto">
          <a:xfrm>
            <a:off x="1177529" y="1349376"/>
            <a:ext cx="52828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0D0D0D"/>
                </a:solidFill>
                <a:latin typeface="黑体" panose="02010609060101010101" pitchFamily="49" charset="-122"/>
                <a:ea typeface="黑体" panose="02010609060101010101" pitchFamily="49" charset="-122"/>
              </a:rPr>
              <a:t>2.</a:t>
            </a:r>
            <a:r>
              <a:rPr lang="zh-CN" altLang="en-US" sz="2800" b="1" dirty="0">
                <a:solidFill>
                  <a:srgbClr val="0D0D0D"/>
                </a:solidFill>
                <a:latin typeface="黑体" panose="02010609060101010101" pitchFamily="49" charset="-122"/>
                <a:ea typeface="黑体" panose="02010609060101010101" pitchFamily="49" charset="-122"/>
              </a:rPr>
              <a:t>体会下列句子的“言外之意”</a:t>
            </a:r>
            <a:endParaRPr lang="zh-CN" altLang="en-US" sz="2800" b="1" dirty="0">
              <a:solidFill>
                <a:srgbClr val="0D0D0D"/>
              </a:solidFill>
              <a:latin typeface="黑体" panose="02010609060101010101" pitchFamily="49" charset="-122"/>
              <a:ea typeface="黑体" panose="02010609060101010101" pitchFamily="49" charset="-122"/>
            </a:endParaRPr>
          </a:p>
        </p:txBody>
      </p:sp>
      <p:sp>
        <p:nvSpPr>
          <p:cNvPr id="2" name="流程图: 资料带 1"/>
          <p:cNvSpPr/>
          <p:nvPr/>
        </p:nvSpPr>
        <p:spPr>
          <a:xfrm>
            <a:off x="258127" y="245110"/>
            <a:ext cx="1590675" cy="956310"/>
          </a:xfrm>
          <a:prstGeom prst="flowChartPunchedTape">
            <a:avLst/>
          </a:prstGeom>
          <a:solidFill>
            <a:srgbClr val="FFFF00"/>
          </a:solidFill>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prstTxWarp prst="textWave2">
              <a:avLst/>
            </a:prstTxWarp>
          </a:bodyPr>
          <a:lstStyle/>
          <a:p>
            <a:pPr algn="ctr" fontAlgn="auto">
              <a:defRPr/>
            </a:pPr>
            <a:r>
              <a:rPr lang="zh-CN" altLang="en-US" sz="2400" b="1" noProof="1">
                <a:solidFill>
                  <a:schemeClr val="tx1">
                    <a:lumMod val="85000"/>
                    <a:lumOff val="15000"/>
                  </a:schemeClr>
                </a:solidFill>
                <a:latin typeface="隶书" panose="02010509060101010101" pitchFamily="49" charset="-122"/>
                <a:ea typeface="隶书" panose="02010509060101010101" pitchFamily="49" charset="-122"/>
              </a:rPr>
              <a:t>想一想</a:t>
            </a:r>
            <a:endParaRPr lang="zh-CN" altLang="en-US" sz="2400" b="1" noProof="1">
              <a:solidFill>
                <a:schemeClr val="tx1">
                  <a:lumMod val="85000"/>
                  <a:lumOff val="15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7"/>
          <p:cNvSpPr txBox="1">
            <a:spLocks noChangeArrowheads="1"/>
          </p:cNvSpPr>
          <p:nvPr/>
        </p:nvSpPr>
        <p:spPr bwMode="auto">
          <a:xfrm>
            <a:off x="1732360" y="1701800"/>
            <a:ext cx="38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rPr>
              <a:t>  </a:t>
            </a:r>
            <a:endParaRPr lang="en-US" altLang="zh-CN" sz="2400">
              <a:solidFill>
                <a:srgbClr val="FF0000"/>
              </a:solidFill>
            </a:endParaRPr>
          </a:p>
        </p:txBody>
      </p:sp>
      <p:sp>
        <p:nvSpPr>
          <p:cNvPr id="37891" name="矩形 5"/>
          <p:cNvSpPr>
            <a:spLocks noChangeArrowheads="1"/>
          </p:cNvSpPr>
          <p:nvPr/>
        </p:nvSpPr>
        <p:spPr bwMode="auto">
          <a:xfrm>
            <a:off x="991791" y="1406525"/>
            <a:ext cx="7149703" cy="157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20000"/>
              </a:lnSpc>
            </a:pPr>
            <a:r>
              <a:rPr lang="en-US" altLang="zh-CN" sz="2800" b="1" dirty="0">
                <a:latin typeface="黑体" panose="02010609060101010101" pitchFamily="49" charset="-122"/>
                <a:ea typeface="黑体" panose="02010609060101010101" pitchFamily="49" charset="-122"/>
              </a:rPr>
              <a:t>3.</a:t>
            </a:r>
            <a:r>
              <a:rPr lang="zh-CN" altLang="en-US" sz="2800" b="1" dirty="0">
                <a:latin typeface="黑体" panose="02010609060101010101" pitchFamily="49" charset="-122"/>
                <a:ea typeface="黑体" panose="02010609060101010101" pitchFamily="49" charset="-122"/>
              </a:rPr>
              <a:t>偏偏后面的同学</a:t>
            </a:r>
            <a:r>
              <a:rPr lang="zh-CN" altLang="en-US" sz="2800" b="1" dirty="0">
                <a:solidFill>
                  <a:srgbClr val="FF0000"/>
                </a:solidFill>
                <a:latin typeface="黑体" panose="02010609060101010101" pitchFamily="49" charset="-122"/>
                <a:ea typeface="黑体" panose="02010609060101010101" pitchFamily="49" charset="-122"/>
              </a:rPr>
              <a:t>不知趣</a:t>
            </a:r>
            <a:r>
              <a:rPr lang="zh-CN" altLang="en-US" sz="2800" b="1" dirty="0">
                <a:latin typeface="黑体" panose="02010609060101010101" pitchFamily="49" charset="-122"/>
                <a:ea typeface="黑体" panose="02010609060101010101" pitchFamily="49" charset="-122"/>
              </a:rPr>
              <a:t>，看得入了迷，伸长脖子，恨不能从我们肩膀上探过来，被那虎视眈眈的老师看出了破绽。</a:t>
            </a:r>
            <a:endParaRPr lang="zh-CN" altLang="en-US" sz="2800" b="1" dirty="0">
              <a:latin typeface="黑体" panose="02010609060101010101" pitchFamily="49" charset="-122"/>
              <a:ea typeface="黑体" panose="02010609060101010101" pitchFamily="49" charset="-122"/>
            </a:endParaRPr>
          </a:p>
        </p:txBody>
      </p:sp>
      <p:sp>
        <p:nvSpPr>
          <p:cNvPr id="7" name="TextBox 6"/>
          <p:cNvSpPr txBox="1">
            <a:spLocks noChangeArrowheads="1"/>
          </p:cNvSpPr>
          <p:nvPr/>
        </p:nvSpPr>
        <p:spPr bwMode="auto">
          <a:xfrm>
            <a:off x="991791" y="3898900"/>
            <a:ext cx="68449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3200" b="1" dirty="0">
                <a:solidFill>
                  <a:srgbClr val="0000FF"/>
                </a:solidFill>
                <a:latin typeface="楷体" panose="02010609060101010101" pitchFamily="49" charset="-122"/>
                <a:ea typeface="楷体" panose="02010609060101010101" pitchFamily="49" charset="-122"/>
              </a:rPr>
              <a:t>这句话中并不是真的怪同学“不知趣”，而是从侧面表现出“我们”对“斗竹节人”游戏的痴迷。</a:t>
            </a:r>
            <a:endParaRPr lang="zh-CN" altLang="en-US" sz="3200" b="1" dirty="0">
              <a:solidFill>
                <a:srgbClr val="0000FF"/>
              </a:solidFill>
              <a:latin typeface="楷体" panose="02010609060101010101" pitchFamily="49" charset="-122"/>
              <a:ea typeface="楷体" panose="02010609060101010101" pitchFamily="49" charset="-122"/>
            </a:endParaRPr>
          </a:p>
        </p:txBody>
      </p:sp>
      <p:sp>
        <p:nvSpPr>
          <p:cNvPr id="2" name="流程图: 资料带 1"/>
          <p:cNvSpPr/>
          <p:nvPr/>
        </p:nvSpPr>
        <p:spPr>
          <a:xfrm>
            <a:off x="258127" y="245110"/>
            <a:ext cx="1590675" cy="956310"/>
          </a:xfrm>
          <a:prstGeom prst="flowChartPunchedTape">
            <a:avLst/>
          </a:prstGeom>
          <a:solidFill>
            <a:srgbClr val="FFFF00"/>
          </a:solidFill>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prstTxWarp prst="textWave2">
              <a:avLst/>
            </a:prstTxWarp>
          </a:bodyPr>
          <a:lstStyle/>
          <a:p>
            <a:pPr algn="ctr" fontAlgn="auto">
              <a:defRPr/>
            </a:pPr>
            <a:r>
              <a:rPr lang="zh-CN" altLang="en-US" sz="2400" b="1" noProof="1">
                <a:solidFill>
                  <a:schemeClr val="tx1">
                    <a:lumMod val="85000"/>
                    <a:lumOff val="15000"/>
                  </a:schemeClr>
                </a:solidFill>
                <a:latin typeface="隶书" panose="02010509060101010101" pitchFamily="49" charset="-122"/>
                <a:ea typeface="隶书" panose="02010509060101010101" pitchFamily="49" charset="-122"/>
              </a:rPr>
              <a:t>想一想</a:t>
            </a:r>
            <a:endParaRPr lang="zh-CN" altLang="en-US" sz="2400" b="1" noProof="1">
              <a:solidFill>
                <a:schemeClr val="tx1">
                  <a:lumMod val="85000"/>
                  <a:lumOff val="15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4"/>
          <p:cNvSpPr txBox="1">
            <a:spLocks noChangeArrowheads="1"/>
          </p:cNvSpPr>
          <p:nvPr/>
        </p:nvSpPr>
        <p:spPr bwMode="auto">
          <a:xfrm>
            <a:off x="1125141" y="1722439"/>
            <a:ext cx="6029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latin typeface="黑体" panose="02010609060101010101" pitchFamily="49" charset="-122"/>
                <a:ea typeface="黑体" panose="02010609060101010101" pitchFamily="49" charset="-122"/>
              </a:rPr>
              <a:t>4.</a:t>
            </a:r>
            <a:r>
              <a:rPr lang="zh-CN" altLang="en-US" sz="2800" b="1" dirty="0">
                <a:latin typeface="黑体" panose="02010609060101010101" pitchFamily="49" charset="-122"/>
                <a:ea typeface="黑体" panose="02010609060101010101" pitchFamily="49" charset="-122"/>
              </a:rPr>
              <a:t>方才的那份小怨恨和沮丧化为乌有。</a:t>
            </a:r>
            <a:endParaRPr lang="zh-CN" altLang="en-US" sz="2800" b="1" dirty="0">
              <a:latin typeface="黑体" panose="02010609060101010101" pitchFamily="49" charset="-122"/>
              <a:ea typeface="黑体" panose="02010609060101010101" pitchFamily="49" charset="-122"/>
            </a:endParaRPr>
          </a:p>
        </p:txBody>
      </p:sp>
      <p:sp>
        <p:nvSpPr>
          <p:cNvPr id="4" name="TextBox 3"/>
          <p:cNvSpPr txBox="1">
            <a:spLocks noChangeArrowheads="1"/>
          </p:cNvSpPr>
          <p:nvPr/>
        </p:nvSpPr>
        <p:spPr bwMode="auto">
          <a:xfrm>
            <a:off x="1125141" y="2795588"/>
            <a:ext cx="6912769"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zh-CN" altLang="en-US" sz="3200" b="1" dirty="0">
                <a:solidFill>
                  <a:srgbClr val="0000FF"/>
                </a:solidFill>
                <a:latin typeface="楷体" panose="02010609060101010101" pitchFamily="49" charset="-122"/>
                <a:ea typeface="楷体" panose="02010609060101010101" pitchFamily="49" charset="-122"/>
              </a:rPr>
              <a:t>看到老师玩竹节人时“跟我们玩得入迷时一模一样”，“我们”也获得了快乐和满足，失去“竹节人”的“小怨恨和沮丧”自然而然烟消云散了。</a:t>
            </a:r>
            <a:endParaRPr lang="zh-CN" altLang="en-US" sz="3200" b="1" dirty="0">
              <a:solidFill>
                <a:srgbClr val="0000FF"/>
              </a:solidFill>
              <a:latin typeface="楷体" panose="02010609060101010101" pitchFamily="49" charset="-122"/>
              <a:ea typeface="楷体" panose="02010609060101010101" pitchFamily="49" charset="-122"/>
            </a:endParaRPr>
          </a:p>
        </p:txBody>
      </p:sp>
      <p:sp>
        <p:nvSpPr>
          <p:cNvPr id="2" name="流程图: 资料带 1"/>
          <p:cNvSpPr/>
          <p:nvPr/>
        </p:nvSpPr>
        <p:spPr>
          <a:xfrm>
            <a:off x="258127" y="245110"/>
            <a:ext cx="1590675" cy="956310"/>
          </a:xfrm>
          <a:prstGeom prst="flowChartPunchedTape">
            <a:avLst/>
          </a:prstGeom>
          <a:solidFill>
            <a:srgbClr val="FFFF00"/>
          </a:solidFill>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prstTxWarp prst="textWave2">
              <a:avLst/>
            </a:prstTxWarp>
          </a:bodyPr>
          <a:lstStyle/>
          <a:p>
            <a:pPr algn="ctr" fontAlgn="auto">
              <a:defRPr/>
            </a:pPr>
            <a:r>
              <a:rPr lang="zh-CN" altLang="en-US" sz="2400" b="1" noProof="1">
                <a:solidFill>
                  <a:schemeClr val="tx1">
                    <a:lumMod val="85000"/>
                    <a:lumOff val="15000"/>
                  </a:schemeClr>
                </a:solidFill>
                <a:latin typeface="隶书" panose="02010509060101010101" pitchFamily="49" charset="-122"/>
                <a:ea typeface="隶书" panose="02010509060101010101" pitchFamily="49" charset="-122"/>
              </a:rPr>
              <a:t>想一想</a:t>
            </a:r>
            <a:endParaRPr lang="zh-CN" altLang="en-US" sz="2400" b="1" noProof="1">
              <a:solidFill>
                <a:schemeClr val="tx1">
                  <a:lumMod val="85000"/>
                  <a:lumOff val="15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7"/>
          <p:cNvSpPr txBox="1">
            <a:spLocks noChangeArrowheads="1"/>
          </p:cNvSpPr>
          <p:nvPr/>
        </p:nvSpPr>
        <p:spPr bwMode="auto">
          <a:xfrm>
            <a:off x="1732360" y="1701800"/>
            <a:ext cx="38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rPr>
              <a:t>  </a:t>
            </a:r>
            <a:endParaRPr lang="en-US" altLang="zh-CN" sz="2400">
              <a:solidFill>
                <a:srgbClr val="FF0000"/>
              </a:solidFill>
            </a:endParaRPr>
          </a:p>
        </p:txBody>
      </p:sp>
      <p:sp>
        <p:nvSpPr>
          <p:cNvPr id="39939" name="TextBox 4"/>
          <p:cNvSpPr txBox="1">
            <a:spLocks noChangeArrowheads="1"/>
          </p:cNvSpPr>
          <p:nvPr/>
        </p:nvSpPr>
        <p:spPr bwMode="auto">
          <a:xfrm>
            <a:off x="846535" y="1425575"/>
            <a:ext cx="7342584" cy="145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zh-CN" altLang="en-US" sz="2800" b="1" dirty="0">
                <a:latin typeface="黑体" panose="02010609060101010101" pitchFamily="49" charset="-122"/>
                <a:ea typeface="黑体" panose="02010609060101010101" pitchFamily="49" charset="-122"/>
              </a:rPr>
              <a:t>作者不仅写了小时候“我们”玩斗竹节人，还在文末生动细致地写了老师斗竹节人，这样写有什么好处？表达了作者怎样的思想感情？</a:t>
            </a:r>
            <a:endParaRPr lang="zh-CN" altLang="en-US" sz="2800" b="1" dirty="0">
              <a:latin typeface="黑体" panose="02010609060101010101" pitchFamily="49" charset="-122"/>
              <a:ea typeface="黑体" panose="02010609060101010101" pitchFamily="49" charset="-122"/>
            </a:endParaRPr>
          </a:p>
        </p:txBody>
      </p:sp>
      <p:sp>
        <p:nvSpPr>
          <p:cNvPr id="4" name="文本框 3"/>
          <p:cNvSpPr txBox="1">
            <a:spLocks noChangeArrowheads="1"/>
          </p:cNvSpPr>
          <p:nvPr/>
        </p:nvSpPr>
        <p:spPr bwMode="auto">
          <a:xfrm>
            <a:off x="846535" y="3625850"/>
            <a:ext cx="7342584" cy="1786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3200" b="1" dirty="0">
                <a:solidFill>
                  <a:srgbClr val="0000FF"/>
                </a:solidFill>
                <a:latin typeface="楷体" panose="02010609060101010101" pitchFamily="49" charset="-122"/>
                <a:ea typeface="楷体" panose="02010609060101010101" pitchFamily="49" charset="-122"/>
                <a:sym typeface="宋体" panose="02010600030101010101" pitchFamily="2" charset="-122"/>
              </a:rPr>
              <a:t>《竹节人》一文，作者围绕着“有一段时间，我们全都迷上了斗竹节人”展开，将“迷”渗透到全文的字里行间。</a:t>
            </a:r>
            <a:endParaRPr lang="zh-CN" altLang="en-US" sz="3200" b="1" dirty="0">
              <a:solidFill>
                <a:srgbClr val="0000FF"/>
              </a:solidFill>
              <a:latin typeface="楷体" panose="02010609060101010101" pitchFamily="49" charset="-122"/>
              <a:ea typeface="楷体" panose="02010609060101010101" pitchFamily="49" charset="-122"/>
              <a:sym typeface="宋体" panose="02010600030101010101" pitchFamily="2" charset="-122"/>
            </a:endParaRPr>
          </a:p>
        </p:txBody>
      </p:sp>
      <p:sp>
        <p:nvSpPr>
          <p:cNvPr id="2" name="流程图: 资料带 1"/>
          <p:cNvSpPr/>
          <p:nvPr/>
        </p:nvSpPr>
        <p:spPr>
          <a:xfrm>
            <a:off x="258127" y="245110"/>
            <a:ext cx="1590675" cy="956310"/>
          </a:xfrm>
          <a:prstGeom prst="flowChartPunchedTape">
            <a:avLst/>
          </a:prstGeom>
          <a:solidFill>
            <a:srgbClr val="FFFF00"/>
          </a:solidFill>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prstTxWarp prst="textWave2">
              <a:avLst/>
            </a:prstTxWarp>
          </a:bodyPr>
          <a:lstStyle/>
          <a:p>
            <a:pPr algn="ctr" fontAlgn="auto">
              <a:defRPr/>
            </a:pPr>
            <a:r>
              <a:rPr lang="zh-CN" altLang="en-US" sz="2400" b="1" noProof="1">
                <a:solidFill>
                  <a:schemeClr val="tx1">
                    <a:lumMod val="85000"/>
                    <a:lumOff val="15000"/>
                  </a:schemeClr>
                </a:solidFill>
                <a:latin typeface="隶书" panose="02010509060101010101" pitchFamily="49" charset="-122"/>
                <a:ea typeface="隶书" panose="02010509060101010101" pitchFamily="49" charset="-122"/>
              </a:rPr>
              <a:t>问题探究</a:t>
            </a:r>
            <a:endParaRPr lang="zh-CN" altLang="en-US" sz="2400" b="1" noProof="1">
              <a:solidFill>
                <a:schemeClr val="tx1">
                  <a:lumMod val="85000"/>
                  <a:lumOff val="15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7"/>
          <p:cNvSpPr txBox="1">
            <a:spLocks noChangeArrowheads="1"/>
          </p:cNvSpPr>
          <p:nvPr/>
        </p:nvSpPr>
        <p:spPr bwMode="auto">
          <a:xfrm>
            <a:off x="1732360" y="1701800"/>
            <a:ext cx="4411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solidFill>
                  <a:srgbClr val="FF0000"/>
                </a:solidFill>
              </a:rPr>
              <a:t>  </a:t>
            </a:r>
            <a:endParaRPr lang="en-US" altLang="zh-CN" sz="3200">
              <a:solidFill>
                <a:srgbClr val="FF0000"/>
              </a:solidFill>
            </a:endParaRPr>
          </a:p>
        </p:txBody>
      </p:sp>
      <p:sp>
        <p:nvSpPr>
          <p:cNvPr id="40963" name="TextBox 3"/>
          <p:cNvSpPr txBox="1">
            <a:spLocks noChangeArrowheads="1"/>
          </p:cNvSpPr>
          <p:nvPr/>
        </p:nvSpPr>
        <p:spPr bwMode="auto">
          <a:xfrm>
            <a:off x="919163" y="904876"/>
            <a:ext cx="72199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sz="2800" b="1" dirty="0">
                <a:solidFill>
                  <a:srgbClr val="D60093"/>
                </a:solidFill>
                <a:latin typeface="楷体" panose="02010609060101010101" pitchFamily="49" charset="-122"/>
                <a:ea typeface="楷体" panose="02010609060101010101" pitchFamily="49" charset="-122"/>
              </a:rPr>
              <a:t>    </a:t>
            </a:r>
            <a:r>
              <a:rPr lang="zh-CN" altLang="en-US" sz="2800" b="1" dirty="0">
                <a:solidFill>
                  <a:srgbClr val="FF0000"/>
                </a:solidFill>
                <a:latin typeface="楷体" panose="02010609060101010101" pitchFamily="49" charset="-122"/>
                <a:ea typeface="楷体" panose="02010609060101010101" pitchFamily="49" charset="-122"/>
              </a:rPr>
              <a:t>因为迷，</a:t>
            </a:r>
            <a:r>
              <a:rPr lang="zh-CN" altLang="en-US" sz="2800" b="1" dirty="0">
                <a:latin typeface="楷体" panose="02010609060101010101" pitchFamily="49" charset="-122"/>
                <a:ea typeface="楷体" panose="02010609060101010101" pitchFamily="49" charset="-122"/>
              </a:rPr>
              <a:t>所以不断地买毛笔；</a:t>
            </a:r>
            <a:r>
              <a:rPr lang="zh-CN" altLang="en-US" sz="2800" b="1" dirty="0">
                <a:solidFill>
                  <a:srgbClr val="D60093"/>
                </a:solidFill>
                <a:latin typeface="楷体" panose="02010609060101010101" pitchFamily="49" charset="-122"/>
                <a:ea typeface="楷体" panose="02010609060101010101" pitchFamily="49" charset="-122"/>
              </a:rPr>
              <a:t>因为迷</a:t>
            </a:r>
            <a:r>
              <a:rPr lang="zh-CN" altLang="en-US" sz="2800" b="1" dirty="0">
                <a:latin typeface="楷体" panose="02010609060101010101" pitchFamily="49" charset="-122"/>
                <a:ea typeface="楷体" panose="02010609060101010101" pitchFamily="49" charset="-122"/>
              </a:rPr>
              <a:t>，所以破课桌俨然如古战场；</a:t>
            </a:r>
            <a:r>
              <a:rPr lang="zh-CN" altLang="en-US" sz="2800" b="1" dirty="0">
                <a:solidFill>
                  <a:srgbClr val="FF0000"/>
                </a:solidFill>
                <a:latin typeface="楷体" panose="02010609060101010101" pitchFamily="49" charset="-122"/>
                <a:ea typeface="楷体" panose="02010609060101010101" pitchFamily="49" charset="-122"/>
              </a:rPr>
              <a:t>因为迷</a:t>
            </a:r>
            <a:r>
              <a:rPr lang="zh-CN" altLang="en-US" sz="2800" b="1" dirty="0">
                <a:latin typeface="楷体" panose="02010609060101010101" pitchFamily="49" charset="-122"/>
                <a:ea typeface="楷体" panose="02010609060101010101" pitchFamily="49" charset="-122"/>
              </a:rPr>
              <a:t>，所以费尽心力地武装自己的竹节人：配武器，取名号，想招式；</a:t>
            </a:r>
            <a:r>
              <a:rPr lang="zh-CN" altLang="en-US" sz="2800" b="1" dirty="0">
                <a:solidFill>
                  <a:srgbClr val="FF0000"/>
                </a:solidFill>
                <a:latin typeface="楷体" panose="02010609060101010101" pitchFamily="49" charset="-122"/>
                <a:ea typeface="楷体" panose="02010609060101010101" pitchFamily="49" charset="-122"/>
              </a:rPr>
              <a:t>因为迷</a:t>
            </a:r>
            <a:r>
              <a:rPr lang="zh-CN" altLang="en-US" sz="2800" b="1" dirty="0">
                <a:latin typeface="楷体" panose="02010609060101010101" pitchFamily="49" charset="-122"/>
                <a:ea typeface="楷体" panose="02010609060101010101" pitchFamily="49" charset="-122"/>
              </a:rPr>
              <a:t>，所以下课玩得不亦乐乎，上课也忍不住手痒……</a:t>
            </a:r>
            <a:endParaRPr lang="zh-CN" altLang="en-US" sz="2800" b="1" dirty="0">
              <a:latin typeface="楷体" panose="02010609060101010101" pitchFamily="49" charset="-122"/>
              <a:ea typeface="楷体" panose="02010609060101010101" pitchFamily="49" charset="-122"/>
            </a:endParaRPr>
          </a:p>
          <a:p>
            <a:pPr algn="just" eaLnBrk="1" hangingPunct="1"/>
            <a:r>
              <a:rPr lang="zh-CN" altLang="en-US" sz="2800" b="1" dirty="0">
                <a:latin typeface="楷体" panose="02010609060101010101" pitchFamily="49" charset="-122"/>
                <a:ea typeface="楷体" panose="02010609060101010101" pitchFamily="49" charset="-122"/>
              </a:rPr>
              <a:t>    文章语言平实，偶有神态的描写，心理活动的描写也穿插在行云流水般的叙述中，但就是这种不着痕迹的描述却把读者带入到那一个个的动人的场景中，感受到</a:t>
            </a:r>
            <a:r>
              <a:rPr lang="zh-CN" altLang="en-US" sz="2800" b="1" dirty="0">
                <a:solidFill>
                  <a:srgbClr val="FF0000"/>
                </a:solidFill>
                <a:latin typeface="楷体" panose="02010609060101010101" pitchFamily="49" charset="-122"/>
                <a:ea typeface="楷体" panose="02010609060101010101" pitchFamily="49" charset="-122"/>
              </a:rPr>
              <a:t>作者对童年生活的无比热爱和深深怀念。</a:t>
            </a:r>
            <a:endParaRPr lang="zh-CN" altLang="en-US" sz="28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7"/>
          <p:cNvSpPr txBox="1">
            <a:spLocks noChangeArrowheads="1"/>
          </p:cNvSpPr>
          <p:nvPr/>
        </p:nvSpPr>
        <p:spPr bwMode="auto">
          <a:xfrm>
            <a:off x="1732360" y="1701800"/>
            <a:ext cx="38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rPr>
              <a:t>  </a:t>
            </a:r>
            <a:endParaRPr lang="en-US" altLang="zh-CN" sz="2400">
              <a:solidFill>
                <a:srgbClr val="FF0000"/>
              </a:solidFill>
            </a:endParaRPr>
          </a:p>
        </p:txBody>
      </p:sp>
      <p:sp>
        <p:nvSpPr>
          <p:cNvPr id="4" name="TextBox 3"/>
          <p:cNvSpPr txBox="1"/>
          <p:nvPr/>
        </p:nvSpPr>
        <p:spPr>
          <a:xfrm>
            <a:off x="648892" y="1981200"/>
            <a:ext cx="7840265" cy="4031873"/>
          </a:xfrm>
          <a:prstGeom prst="rect">
            <a:avLst/>
          </a:prstGeom>
          <a:noFill/>
        </p:spPr>
        <p:txBody>
          <a:bodyPr>
            <a:spAutoFit/>
          </a:bodyPr>
          <a:lstStyle/>
          <a:p>
            <a:pPr algn="just" fontAlgn="auto">
              <a:defRPr/>
            </a:pPr>
            <a:r>
              <a:rPr lang="en-US" altLang="zh-CN" sz="3200" b="1" noProof="1">
                <a:solidFill>
                  <a:srgbClr val="0000FF"/>
                </a:solidFill>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3200" b="1" noProof="1">
                <a:solidFill>
                  <a:srgbClr val="0000FF"/>
                </a:solidFill>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3200" b="1" noProof="1">
                <a:solidFill>
                  <a:srgbClr val="0000FF"/>
                </a:solidFill>
                <a:latin typeface="楷体" panose="02010609060101010101" pitchFamily="49" charset="-122"/>
                <a:ea typeface="楷体" panose="02010609060101010101" pitchFamily="49" charset="-122"/>
                <a:cs typeface="楷体" panose="02010609060101010101" pitchFamily="49" charset="-122"/>
              </a:rPr>
              <a:t>文章的主体部分是斗竹节人的那些有趣的情形（9</a:t>
            </a:r>
            <a:r>
              <a:rPr lang="en-US" altLang="zh-CN" sz="3200" b="1" noProof="1">
                <a:solidFill>
                  <a:srgbClr val="0000FF"/>
                </a:solidFill>
                <a:latin typeface="楷体" panose="02010609060101010101" pitchFamily="49" charset="-122"/>
                <a:ea typeface="楷体" panose="02010609060101010101" pitchFamily="49" charset="-122"/>
                <a:cs typeface="楷体" panose="02010609060101010101" pitchFamily="49" charset="-122"/>
              </a:rPr>
              <a:t>—</a:t>
            </a:r>
            <a:r>
              <a:rPr lang="zh-CN" altLang="en-US" sz="3200" b="1" noProof="1">
                <a:solidFill>
                  <a:srgbClr val="0000FF"/>
                </a:solidFill>
                <a:latin typeface="楷体" panose="02010609060101010101" pitchFamily="49" charset="-122"/>
                <a:ea typeface="楷体" panose="02010609060101010101" pitchFamily="49" charset="-122"/>
                <a:cs typeface="楷体" panose="02010609060101010101" pitchFamily="49" charset="-122"/>
              </a:rPr>
              <a:t>19段），一般来讲，写竹节人搏斗的场面是按照过程进行的顺序来写的，但课文中记叙的是几个片段，几个画面，作者巧妙地用几个关键词“有时”“还有”“其实”串联，随着游戏的欢乐程度一步步写下来，让读者有如观赏一幕幕折子戏般大饱眼福。</a:t>
            </a:r>
            <a:endParaRPr lang="zh-CN" altLang="en-US" sz="3200" b="1" noProof="1">
              <a:solidFill>
                <a:srgbClr val="0000FF"/>
              </a:solidFill>
              <a:latin typeface="楷体" panose="02010609060101010101" pitchFamily="49" charset="-122"/>
              <a:ea typeface="楷体" panose="02010609060101010101" pitchFamily="49" charset="-122"/>
              <a:cs typeface="楷体" panose="02010609060101010101" pitchFamily="49" charset="-122"/>
            </a:endParaRPr>
          </a:p>
        </p:txBody>
      </p:sp>
      <p:sp>
        <p:nvSpPr>
          <p:cNvPr id="41988" name="文本框 4"/>
          <p:cNvSpPr txBox="1">
            <a:spLocks noChangeArrowheads="1"/>
          </p:cNvSpPr>
          <p:nvPr/>
        </p:nvSpPr>
        <p:spPr bwMode="auto">
          <a:xfrm>
            <a:off x="648892" y="1265239"/>
            <a:ext cx="6917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黑体" panose="02010609060101010101" pitchFamily="49" charset="-122"/>
                <a:ea typeface="黑体" panose="02010609060101010101" pitchFamily="49" charset="-122"/>
                <a:sym typeface="宋体" panose="02010600030101010101" pitchFamily="2" charset="-122"/>
              </a:rPr>
              <a:t>文章的主体部分是如何安排记叙顺序的？</a:t>
            </a:r>
            <a:endParaRPr lang="zh-CN" altLang="en-US" sz="2800" b="1" dirty="0">
              <a:latin typeface="黑体" panose="02010609060101010101" pitchFamily="49" charset="-122"/>
              <a:ea typeface="黑体" panose="02010609060101010101" pitchFamily="49" charset="-122"/>
            </a:endParaRPr>
          </a:p>
        </p:txBody>
      </p:sp>
      <p:sp>
        <p:nvSpPr>
          <p:cNvPr id="2" name="流程图: 资料带 1"/>
          <p:cNvSpPr/>
          <p:nvPr/>
        </p:nvSpPr>
        <p:spPr>
          <a:xfrm>
            <a:off x="258127" y="245110"/>
            <a:ext cx="1590675" cy="956310"/>
          </a:xfrm>
          <a:prstGeom prst="flowChartPunchedTape">
            <a:avLst/>
          </a:prstGeom>
          <a:solidFill>
            <a:srgbClr val="FFFF00"/>
          </a:solidFill>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prstTxWarp prst="textWave2">
              <a:avLst/>
            </a:prstTxWarp>
          </a:bodyPr>
          <a:lstStyle/>
          <a:p>
            <a:pPr algn="ctr" fontAlgn="auto">
              <a:defRPr/>
            </a:pPr>
            <a:r>
              <a:rPr lang="zh-CN" altLang="en-US" sz="2400" b="1" noProof="1">
                <a:solidFill>
                  <a:schemeClr val="tx1">
                    <a:lumMod val="85000"/>
                    <a:lumOff val="15000"/>
                  </a:schemeClr>
                </a:solidFill>
                <a:latin typeface="隶书" panose="02010509060101010101" pitchFamily="49" charset="-122"/>
                <a:ea typeface="隶书" panose="02010509060101010101" pitchFamily="49" charset="-122"/>
              </a:rPr>
              <a:t>问题探究</a:t>
            </a:r>
            <a:endParaRPr lang="zh-CN" altLang="en-US" sz="2400" b="1" noProof="1">
              <a:solidFill>
                <a:schemeClr val="tx1">
                  <a:lumMod val="85000"/>
                  <a:lumOff val="15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7"/>
          <p:cNvSpPr txBox="1">
            <a:spLocks noChangeArrowheads="1"/>
          </p:cNvSpPr>
          <p:nvPr/>
        </p:nvSpPr>
        <p:spPr bwMode="auto">
          <a:xfrm>
            <a:off x="1732360" y="1701800"/>
            <a:ext cx="383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rPr>
              <a:t>  </a:t>
            </a:r>
            <a:endParaRPr lang="en-US" altLang="zh-CN" sz="2400">
              <a:solidFill>
                <a:srgbClr val="FF0000"/>
              </a:solidFill>
            </a:endParaRPr>
          </a:p>
        </p:txBody>
      </p:sp>
      <p:sp>
        <p:nvSpPr>
          <p:cNvPr id="4" name="矩形 3"/>
          <p:cNvSpPr/>
          <p:nvPr/>
        </p:nvSpPr>
        <p:spPr>
          <a:xfrm>
            <a:off x="814388" y="1273175"/>
            <a:ext cx="7528322" cy="1456361"/>
          </a:xfrm>
          <a:prstGeom prst="rect">
            <a:avLst/>
          </a:prstGeom>
        </p:spPr>
        <p:txBody>
          <a:bodyPr>
            <a:spAutoFit/>
          </a:bodyPr>
          <a:lstStyle/>
          <a:p>
            <a:pPr algn="just" fontAlgn="auto">
              <a:lnSpc>
                <a:spcPct val="110000"/>
              </a:lnSpc>
              <a:defRPr/>
            </a:pPr>
            <a:r>
              <a:rPr lang="zh-CN" altLang="en-US" sz="2800" b="1" noProof="1">
                <a:solidFill>
                  <a:srgbClr val="FF0000"/>
                </a:solidFill>
                <a:effectLst>
                  <a:outerShdw blurRad="50800" dist="38100" dir="2700000" algn="tl" rotWithShape="0">
                    <a:prstClr val="black">
                      <a:alpha val="40000"/>
                    </a:prstClr>
                  </a:outerShdw>
                </a:effectLst>
                <a:latin typeface="黑体" panose="02010609060101010101" pitchFamily="49" charset="-122"/>
                <a:ea typeface="黑体" panose="02010609060101010101" pitchFamily="49" charset="-122"/>
                <a:cs typeface="黑体" panose="02010609060101010101" pitchFamily="49" charset="-122"/>
              </a:rPr>
              <a:t>    </a:t>
            </a:r>
            <a:r>
              <a:rPr lang="zh-CN" altLang="en-US" sz="2800" b="1" noProof="1">
                <a:latin typeface="黑体" panose="02010609060101010101" pitchFamily="49" charset="-122"/>
                <a:ea typeface="黑体" panose="02010609060101010101" pitchFamily="49" charset="-122"/>
                <a:cs typeface="黑体" panose="02010609060101010101" pitchFamily="49" charset="-122"/>
              </a:rPr>
              <a:t>为什么要写老师与竹节人这一部分？它和主题的关系是什么？这一部分会不会影响老师的形象？是不是可以删去？</a:t>
            </a:r>
            <a:endParaRPr lang="zh-CN" altLang="en-US" sz="2800" b="1" noProof="1">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a:spLocks noChangeArrowheads="1"/>
          </p:cNvSpPr>
          <p:nvPr/>
        </p:nvSpPr>
        <p:spPr bwMode="auto">
          <a:xfrm>
            <a:off x="814388" y="3373438"/>
            <a:ext cx="7528322" cy="273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zh-CN" altLang="en-US" sz="3200" b="1" dirty="0">
                <a:solidFill>
                  <a:srgbClr val="0000FF"/>
                </a:solidFill>
                <a:latin typeface="楷体" panose="02010609060101010101" pitchFamily="49" charset="-122"/>
                <a:ea typeface="楷体" panose="02010609060101010101" pitchFamily="49" charset="-122"/>
                <a:sym typeface="宋体" panose="02010600030101010101" pitchFamily="2" charset="-122"/>
              </a:rPr>
              <a:t>突出竹节人这个童年游戏的有趣甚至引起了老师的青睐，抒发了我们内心的喜悦、满足与自豪。这部分内容深化了主旨，使竹节人游戏和老师共同构成了我对童年的美好回忆。</a:t>
            </a:r>
            <a:endParaRPr lang="zh-CN" altLang="en-US" sz="3200" b="1" dirty="0">
              <a:solidFill>
                <a:srgbClr val="0000FF"/>
              </a:solidFill>
              <a:latin typeface="楷体" panose="02010609060101010101" pitchFamily="49" charset="-122"/>
              <a:ea typeface="楷体" panose="02010609060101010101" pitchFamily="49" charset="-122"/>
              <a:sym typeface="宋体" panose="02010600030101010101" pitchFamily="2" charset="-122"/>
            </a:endParaRPr>
          </a:p>
        </p:txBody>
      </p:sp>
      <p:sp>
        <p:nvSpPr>
          <p:cNvPr id="2" name="流程图: 资料带 1"/>
          <p:cNvSpPr/>
          <p:nvPr/>
        </p:nvSpPr>
        <p:spPr>
          <a:xfrm>
            <a:off x="258127" y="245110"/>
            <a:ext cx="1590675" cy="956310"/>
          </a:xfrm>
          <a:prstGeom prst="flowChartPunchedTape">
            <a:avLst/>
          </a:prstGeom>
          <a:solidFill>
            <a:srgbClr val="FFFF00"/>
          </a:solidFill>
          <a:ln w="381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prstTxWarp prst="textWave2">
              <a:avLst/>
            </a:prstTxWarp>
          </a:bodyPr>
          <a:lstStyle/>
          <a:p>
            <a:pPr algn="ctr" fontAlgn="auto">
              <a:defRPr/>
            </a:pPr>
            <a:r>
              <a:rPr lang="zh-CN" altLang="en-US" sz="2400" b="1" noProof="1">
                <a:solidFill>
                  <a:schemeClr val="tx1">
                    <a:lumMod val="85000"/>
                    <a:lumOff val="15000"/>
                  </a:schemeClr>
                </a:solidFill>
                <a:latin typeface="隶书" panose="02010509060101010101" pitchFamily="49" charset="-122"/>
                <a:ea typeface="隶书" panose="02010509060101010101" pitchFamily="49" charset="-122"/>
              </a:rPr>
              <a:t>问题探究</a:t>
            </a:r>
            <a:endParaRPr lang="zh-CN" altLang="en-US" sz="2400" b="1" noProof="1">
              <a:solidFill>
                <a:schemeClr val="tx1">
                  <a:lumMod val="85000"/>
                  <a:lumOff val="15000"/>
                </a:schemeClr>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5"/>
          <p:cNvSpPr txBox="1">
            <a:spLocks noChangeArrowheads="1"/>
          </p:cNvSpPr>
          <p:nvPr/>
        </p:nvSpPr>
        <p:spPr bwMode="auto">
          <a:xfrm>
            <a:off x="873919" y="1597026"/>
            <a:ext cx="7361635" cy="320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30000"/>
              </a:lnSpc>
            </a:pPr>
            <a:r>
              <a:rPr lang="zh-CN" altLang="en-US" sz="3200" b="1" dirty="0">
                <a:solidFill>
                  <a:srgbClr val="0000FF"/>
                </a:solidFill>
                <a:latin typeface="楷体" panose="02010609060101010101" pitchFamily="49" charset="-122"/>
                <a:ea typeface="楷体" panose="02010609060101010101" pitchFamily="49" charset="-122"/>
              </a:rPr>
              <a:t>    同学们，</a:t>
            </a:r>
            <a:r>
              <a:rPr lang="en-US" altLang="zh-CN" sz="3200" b="1" dirty="0">
                <a:solidFill>
                  <a:srgbClr val="0000FF"/>
                </a:solidFill>
                <a:latin typeface="楷体" panose="02010609060101010101" pitchFamily="49" charset="-122"/>
                <a:ea typeface="楷体" panose="02010609060101010101" pitchFamily="49" charset="-122"/>
              </a:rPr>
              <a:t>《</a:t>
            </a:r>
            <a:r>
              <a:rPr lang="zh-CN" altLang="en-US" sz="3200" b="1" dirty="0">
                <a:solidFill>
                  <a:srgbClr val="0000FF"/>
                </a:solidFill>
                <a:latin typeface="楷体" panose="02010609060101010101" pitchFamily="49" charset="-122"/>
                <a:ea typeface="楷体" panose="02010609060101010101" pitchFamily="49" charset="-122"/>
              </a:rPr>
              <a:t>竹节人</a:t>
            </a:r>
            <a:r>
              <a:rPr lang="en-US" altLang="zh-CN" sz="3200" b="1" dirty="0">
                <a:solidFill>
                  <a:srgbClr val="0000FF"/>
                </a:solidFill>
                <a:latin typeface="楷体" panose="02010609060101010101" pitchFamily="49" charset="-122"/>
                <a:ea typeface="楷体" panose="02010609060101010101" pitchFamily="49" charset="-122"/>
              </a:rPr>
              <a:t>》</a:t>
            </a:r>
            <a:r>
              <a:rPr lang="zh-CN" altLang="en-US" sz="3200" b="1" dirty="0">
                <a:solidFill>
                  <a:srgbClr val="0000FF"/>
                </a:solidFill>
                <a:latin typeface="楷体" panose="02010609060101010101" pitchFamily="49" charset="-122"/>
                <a:ea typeface="楷体" panose="02010609060101010101" pitchFamily="49" charset="-122"/>
              </a:rPr>
              <a:t>一文所写的是上世纪六七十年代的事情，他们的玩具，他们的游戏与现在的你们可能大相径庭。你们都有些什么玩具呢？是怎么玩的？玩的过程中也像他们一样开心快乐吗？</a:t>
            </a:r>
            <a:endParaRPr lang="zh-CN" altLang="en-US" sz="32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stretch>
            <a:fillRect/>
          </a:stretch>
        </p:blipFill>
        <p:spPr>
          <a:xfrm>
            <a:off x="1201102" y="2722244"/>
            <a:ext cx="3093244" cy="3871596"/>
          </a:xfrm>
          <a:prstGeom prst="roundRect">
            <a:avLst/>
          </a:prstGeom>
        </p:spPr>
      </p:pic>
      <p:pic>
        <p:nvPicPr>
          <p:cNvPr id="3" name="图片 2"/>
          <p:cNvPicPr>
            <a:picLocks noChangeAspect="1"/>
          </p:cNvPicPr>
          <p:nvPr/>
        </p:nvPicPr>
        <p:blipFill>
          <a:blip r:embed="rId2" cstate="email"/>
          <a:srcRect/>
          <a:stretch>
            <a:fillRect/>
          </a:stretch>
        </p:blipFill>
        <p:spPr>
          <a:xfrm>
            <a:off x="4436746" y="2722245"/>
            <a:ext cx="3519011" cy="3862071"/>
          </a:xfrm>
          <a:prstGeom prst="roundRect">
            <a:avLst/>
          </a:prstGeom>
        </p:spPr>
      </p:pic>
      <p:sp>
        <p:nvSpPr>
          <p:cNvPr id="5" name="椭圆形标注 4"/>
          <p:cNvSpPr/>
          <p:nvPr/>
        </p:nvSpPr>
        <p:spPr>
          <a:xfrm>
            <a:off x="6215062" y="1822450"/>
            <a:ext cx="1871663" cy="1119188"/>
          </a:xfrm>
          <a:prstGeom prst="wedgeEllipseCallout">
            <a:avLst>
              <a:gd name="adj1" fmla="val -34063"/>
              <a:gd name="adj2" fmla="val 87854"/>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3200" b="1" noProof="1">
                <a:solidFill>
                  <a:srgbClr val="FF0000"/>
                </a:solidFill>
                <a:latin typeface="楷体" panose="02010609060101010101" pitchFamily="49" charset="-122"/>
                <a:ea typeface="楷体" panose="02010609060101010101" pitchFamily="49" charset="-122"/>
              </a:rPr>
              <a:t>滚铁环</a:t>
            </a:r>
            <a:endParaRPr lang="zh-CN" altLang="en-US" sz="3200" b="1" noProof="1">
              <a:solidFill>
                <a:srgbClr val="FF0000"/>
              </a:solidFill>
              <a:latin typeface="楷体" panose="02010609060101010101" pitchFamily="49" charset="-122"/>
              <a:ea typeface="楷体" panose="02010609060101010101" pitchFamily="49" charset="-122"/>
            </a:endParaRPr>
          </a:p>
        </p:txBody>
      </p:sp>
      <p:sp>
        <p:nvSpPr>
          <p:cNvPr id="17413" name="文本框 5"/>
          <p:cNvSpPr txBox="1">
            <a:spLocks noChangeArrowheads="1"/>
          </p:cNvSpPr>
          <p:nvPr/>
        </p:nvSpPr>
        <p:spPr bwMode="auto">
          <a:xfrm>
            <a:off x="1201341" y="773114"/>
            <a:ext cx="595227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latin typeface="黑体" panose="02010609060101010101" pitchFamily="49" charset="-122"/>
                <a:ea typeface="黑体" panose="02010609060101010101" pitchFamily="49" charset="-122"/>
              </a:rPr>
              <a:t>说一说，这是分别是什么游戏？</a:t>
            </a:r>
            <a:endParaRPr lang="zh-CN" altLang="en-US" sz="3200" b="1">
              <a:latin typeface="黑体" panose="02010609060101010101" pitchFamily="49" charset="-122"/>
              <a:ea typeface="黑体" panose="02010609060101010101" pitchFamily="49" charset="-122"/>
            </a:endParaRPr>
          </a:p>
        </p:txBody>
      </p:sp>
      <p:sp>
        <p:nvSpPr>
          <p:cNvPr id="11" name="椭圆形标注 10"/>
          <p:cNvSpPr/>
          <p:nvPr/>
        </p:nvSpPr>
        <p:spPr>
          <a:xfrm flipH="1">
            <a:off x="403622" y="1822450"/>
            <a:ext cx="1846659" cy="1143000"/>
          </a:xfrm>
          <a:prstGeom prst="wedgeEllipseCallout">
            <a:avLst>
              <a:gd name="adj1" fmla="val -36636"/>
              <a:gd name="adj2" fmla="val 88410"/>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defRPr/>
            </a:pPr>
            <a:r>
              <a:rPr lang="zh-CN" altLang="en-US" sz="3200" b="1" kern="0" noProof="1">
                <a:solidFill>
                  <a:srgbClr val="FF0000"/>
                </a:solidFill>
                <a:latin typeface="楷体" panose="02010609060101010101" pitchFamily="49" charset="-122"/>
                <a:ea typeface="楷体" panose="02010609060101010101" pitchFamily="49" charset="-122"/>
              </a:rPr>
              <a:t>抽陀螺</a:t>
            </a:r>
            <a:endParaRPr lang="zh-CN" altLang="en-US" sz="3200" b="1" kern="0" noProof="1">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1" grpId="0" bldLvl="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5"/>
          <p:cNvSpPr txBox="1">
            <a:spLocks noChangeArrowheads="1"/>
          </p:cNvSpPr>
          <p:nvPr/>
        </p:nvSpPr>
        <p:spPr bwMode="auto">
          <a:xfrm>
            <a:off x="1691680" y="2492896"/>
            <a:ext cx="626469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en-US" altLang="zh-CN" sz="3200" b="1" dirty="0">
                <a:latin typeface="黑体" panose="02010609060101010101" pitchFamily="49" charset="-122"/>
                <a:ea typeface="黑体" panose="02010609060101010101" pitchFamily="49" charset="-122"/>
              </a:rPr>
              <a:t>1.</a:t>
            </a:r>
            <a:r>
              <a:rPr lang="zh-CN" altLang="en-US" sz="3200" b="1" dirty="0">
                <a:latin typeface="黑体" panose="02010609060101010101" pitchFamily="49" charset="-122"/>
                <a:ea typeface="黑体" panose="02010609060101010101" pitchFamily="49" charset="-122"/>
              </a:rPr>
              <a:t>课后动手制作竹节人，和同学玩一玩。</a:t>
            </a:r>
            <a:endParaRPr lang="en-US" altLang="zh-CN" sz="3200" b="1" dirty="0">
              <a:latin typeface="黑体" panose="02010609060101010101" pitchFamily="49" charset="-122"/>
              <a:ea typeface="黑体" panose="02010609060101010101" pitchFamily="49" charset="-122"/>
            </a:endParaRPr>
          </a:p>
          <a:p>
            <a:pPr eaLnBrk="1" hangingPunct="1">
              <a:lnSpc>
                <a:spcPct val="110000"/>
              </a:lnSpc>
            </a:pPr>
            <a:r>
              <a:rPr lang="en-US" altLang="zh-CN" sz="3200" b="1" dirty="0">
                <a:latin typeface="黑体" panose="02010609060101010101" pitchFamily="49" charset="-122"/>
                <a:ea typeface="黑体" panose="02010609060101010101" pitchFamily="49" charset="-122"/>
              </a:rPr>
              <a:t>2.</a:t>
            </a:r>
            <a:r>
              <a:rPr lang="zh-CN" altLang="en-US" sz="3200" b="1" dirty="0">
                <a:latin typeface="黑体" panose="02010609060101010101" pitchFamily="49" charset="-122"/>
                <a:ea typeface="黑体" panose="02010609060101010101" pitchFamily="49" charset="-122"/>
              </a:rPr>
              <a:t>学了这一课后，你觉得是自制的玩具好，还是买的玩具好呢？</a:t>
            </a:r>
            <a:endParaRPr lang="en-US" altLang="zh-CN" sz="3200" b="1" dirty="0">
              <a:latin typeface="黑体" panose="02010609060101010101" pitchFamily="49" charset="-122"/>
              <a:ea typeface="黑体" panose="02010609060101010101" pitchFamily="49" charset="-122"/>
            </a:endParaRPr>
          </a:p>
          <a:p>
            <a:pPr eaLnBrk="1" hangingPunct="1">
              <a:lnSpc>
                <a:spcPct val="110000"/>
              </a:lnSpc>
            </a:pPr>
            <a:r>
              <a:rPr lang="zh-CN" altLang="en-US" sz="3200" b="1" dirty="0">
                <a:latin typeface="黑体" panose="02010609060101010101" pitchFamily="49" charset="-122"/>
                <a:ea typeface="黑体" panose="02010609060101010101" pitchFamily="49" charset="-122"/>
              </a:rPr>
              <a:t>写写自己的心里感受。</a:t>
            </a:r>
            <a:endParaRPr lang="zh-CN" altLang="en-US" sz="3200" b="1" dirty="0">
              <a:latin typeface="黑体" panose="02010609060101010101" pitchFamily="49" charset="-122"/>
              <a:ea typeface="黑体" panose="02010609060101010101" pitchFamily="49" charset="-122"/>
            </a:endParaRPr>
          </a:p>
        </p:txBody>
      </p:sp>
      <p:sp>
        <p:nvSpPr>
          <p:cNvPr id="22" name="云形 21"/>
          <p:cNvSpPr/>
          <p:nvPr/>
        </p:nvSpPr>
        <p:spPr>
          <a:xfrm>
            <a:off x="2230041" y="1041400"/>
            <a:ext cx="1981919" cy="914400"/>
          </a:xfrm>
          <a:prstGeom prst="cloud">
            <a:avLst/>
          </a:prstGeom>
          <a:solidFill>
            <a:schemeClr val="bg1">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400" dirty="0"/>
          </a:p>
        </p:txBody>
      </p:sp>
      <p:sp>
        <p:nvSpPr>
          <p:cNvPr id="45060" name="TextBox 7"/>
          <p:cNvSpPr txBox="1">
            <a:spLocks noChangeArrowheads="1"/>
          </p:cNvSpPr>
          <p:nvPr/>
        </p:nvSpPr>
        <p:spPr bwMode="auto">
          <a:xfrm>
            <a:off x="2346722" y="1149351"/>
            <a:ext cx="17212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dirty="0">
                <a:latin typeface="黑体" panose="02010609060101010101" pitchFamily="49" charset="-122"/>
                <a:ea typeface="黑体" panose="02010609060101010101" pitchFamily="49" charset="-122"/>
              </a:rPr>
              <a:t>延伸拓展</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918209" y="2322194"/>
            <a:ext cx="3578543" cy="3678556"/>
          </a:xfrm>
          <a:prstGeom prst="roundRect">
            <a:avLst/>
          </a:prstGeom>
        </p:spPr>
      </p:pic>
      <p:pic>
        <p:nvPicPr>
          <p:cNvPr id="6" name="图片 5"/>
          <p:cNvPicPr>
            <a:picLocks noChangeAspect="1"/>
          </p:cNvPicPr>
          <p:nvPr/>
        </p:nvPicPr>
        <p:blipFill>
          <a:blip r:embed="rId2"/>
          <a:stretch>
            <a:fillRect/>
          </a:stretch>
        </p:blipFill>
        <p:spPr>
          <a:xfrm>
            <a:off x="4652486" y="2322194"/>
            <a:ext cx="3657123" cy="3678556"/>
          </a:xfrm>
          <a:prstGeom prst="roundRect">
            <a:avLst/>
          </a:prstGeom>
        </p:spPr>
      </p:pic>
      <p:sp>
        <p:nvSpPr>
          <p:cNvPr id="46084" name="TextBox 4"/>
          <p:cNvSpPr txBox="1">
            <a:spLocks noChangeArrowheads="1"/>
          </p:cNvSpPr>
          <p:nvPr/>
        </p:nvSpPr>
        <p:spPr bwMode="auto">
          <a:xfrm>
            <a:off x="961099" y="908720"/>
            <a:ext cx="77307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黑体" panose="02010609060101010101" pitchFamily="49" charset="-122"/>
                <a:ea typeface="黑体" panose="02010609060101010101" pitchFamily="49" charset="-122"/>
              </a:rPr>
              <a:t>斗竹节人如此让人着迷，竹节人是怎么做的呢？</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60132" y="127636"/>
            <a:ext cx="3224213" cy="3259455"/>
          </a:xfrm>
          <a:prstGeom prst="roundRect">
            <a:avLst/>
          </a:prstGeom>
        </p:spPr>
      </p:pic>
      <p:pic>
        <p:nvPicPr>
          <p:cNvPr id="4" name="图片 3"/>
          <p:cNvPicPr>
            <a:picLocks noChangeAspect="1"/>
          </p:cNvPicPr>
          <p:nvPr/>
        </p:nvPicPr>
        <p:blipFill>
          <a:blip r:embed="rId2"/>
          <a:stretch>
            <a:fillRect/>
          </a:stretch>
        </p:blipFill>
        <p:spPr>
          <a:xfrm>
            <a:off x="4371499" y="127636"/>
            <a:ext cx="3396615" cy="3216275"/>
          </a:xfrm>
          <a:prstGeom prst="roundRect">
            <a:avLst/>
          </a:prstGeom>
        </p:spPr>
      </p:pic>
      <p:pic>
        <p:nvPicPr>
          <p:cNvPr id="5" name="图片 4"/>
          <p:cNvPicPr>
            <a:picLocks noChangeAspect="1"/>
          </p:cNvPicPr>
          <p:nvPr/>
        </p:nvPicPr>
        <p:blipFill>
          <a:blip r:embed="rId3"/>
          <a:stretch>
            <a:fillRect/>
          </a:stretch>
        </p:blipFill>
        <p:spPr>
          <a:xfrm>
            <a:off x="1060133" y="3387090"/>
            <a:ext cx="3223736" cy="3333750"/>
          </a:xfrm>
          <a:prstGeom prst="roundRect">
            <a:avLst/>
          </a:prstGeom>
        </p:spPr>
      </p:pic>
      <p:pic>
        <p:nvPicPr>
          <p:cNvPr id="6" name="图片 5"/>
          <p:cNvPicPr>
            <a:picLocks noChangeAspect="1"/>
          </p:cNvPicPr>
          <p:nvPr/>
        </p:nvPicPr>
        <p:blipFill>
          <a:blip r:embed="rId4"/>
          <a:stretch>
            <a:fillRect/>
          </a:stretch>
        </p:blipFill>
        <p:spPr>
          <a:xfrm>
            <a:off x="4371499" y="3387090"/>
            <a:ext cx="3396615" cy="3333750"/>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037749" y="336550"/>
            <a:ext cx="3381851" cy="3092450"/>
          </a:xfrm>
          <a:prstGeom prst="roundRect">
            <a:avLst/>
          </a:prstGeom>
        </p:spPr>
      </p:pic>
      <p:pic>
        <p:nvPicPr>
          <p:cNvPr id="4" name="图片 3"/>
          <p:cNvPicPr>
            <a:picLocks noChangeAspect="1"/>
          </p:cNvPicPr>
          <p:nvPr/>
        </p:nvPicPr>
        <p:blipFill>
          <a:blip r:embed="rId2"/>
          <a:stretch>
            <a:fillRect/>
          </a:stretch>
        </p:blipFill>
        <p:spPr>
          <a:xfrm>
            <a:off x="4537233" y="336551"/>
            <a:ext cx="3215641" cy="3093085"/>
          </a:xfrm>
          <a:prstGeom prst="roundRect">
            <a:avLst/>
          </a:prstGeom>
        </p:spPr>
      </p:pic>
      <p:pic>
        <p:nvPicPr>
          <p:cNvPr id="7" name="图片 6"/>
          <p:cNvPicPr>
            <a:picLocks noChangeAspect="1"/>
          </p:cNvPicPr>
          <p:nvPr/>
        </p:nvPicPr>
        <p:blipFill>
          <a:blip r:embed="rId3"/>
          <a:stretch>
            <a:fillRect/>
          </a:stretch>
        </p:blipFill>
        <p:spPr>
          <a:xfrm>
            <a:off x="1037749" y="3501390"/>
            <a:ext cx="3381851" cy="3135630"/>
          </a:xfrm>
          <a:prstGeom prst="roundRect">
            <a:avLst/>
          </a:prstGeom>
        </p:spPr>
      </p:pic>
      <p:pic>
        <p:nvPicPr>
          <p:cNvPr id="8" name="图片 7"/>
          <p:cNvPicPr>
            <a:picLocks noChangeAspect="1"/>
          </p:cNvPicPr>
          <p:nvPr/>
        </p:nvPicPr>
        <p:blipFill>
          <a:blip r:embed="rId4"/>
          <a:stretch>
            <a:fillRect/>
          </a:stretch>
        </p:blipFill>
        <p:spPr>
          <a:xfrm>
            <a:off x="4537233" y="3429000"/>
            <a:ext cx="3216117" cy="3208020"/>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文本框 1"/>
          <p:cNvSpPr txBox="1">
            <a:spLocks noChangeArrowheads="1"/>
          </p:cNvSpPr>
          <p:nvPr/>
        </p:nvSpPr>
        <p:spPr bwMode="auto">
          <a:xfrm>
            <a:off x="2195735" y="2492896"/>
            <a:ext cx="53142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8000" dirty="0">
                <a:solidFill>
                  <a:srgbClr val="0000FF"/>
                </a:solidFill>
                <a:latin typeface="宋体" panose="02010600030101010101" pitchFamily="2" charset="-122"/>
              </a:rPr>
              <a:t>谢谢观赏！</a:t>
            </a:r>
            <a:endParaRPr lang="zh-CN" altLang="en-US" sz="8000" dirty="0">
              <a:solidFill>
                <a:srgbClr val="0000FF"/>
              </a:solidFill>
              <a:latin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570571" y="2299336"/>
            <a:ext cx="3144203" cy="4121785"/>
          </a:xfrm>
          <a:prstGeom prst="roundRect">
            <a:avLst/>
          </a:prstGeom>
        </p:spPr>
      </p:pic>
      <p:sp>
        <p:nvSpPr>
          <p:cNvPr id="5" name="椭圆形标注 4"/>
          <p:cNvSpPr/>
          <p:nvPr/>
        </p:nvSpPr>
        <p:spPr>
          <a:xfrm>
            <a:off x="6700838" y="1119188"/>
            <a:ext cx="1608535" cy="908050"/>
          </a:xfrm>
          <a:prstGeom prst="wedgeEllipseCallout">
            <a:avLst>
              <a:gd name="adj1" fmla="val -33007"/>
              <a:gd name="adj2" fmla="val 94750"/>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4000" b="1" noProof="1">
                <a:solidFill>
                  <a:srgbClr val="FF0000"/>
                </a:solidFill>
                <a:latin typeface="楷体" panose="02010609060101010101" pitchFamily="49" charset="-122"/>
                <a:ea typeface="楷体" panose="02010609060101010101" pitchFamily="49" charset="-122"/>
                <a:cs typeface="楷体" panose="02010609060101010101" pitchFamily="49" charset="-122"/>
              </a:rPr>
              <a:t>斗 鸡</a:t>
            </a:r>
            <a:endParaRPr lang="zh-CN" altLang="en-US" sz="4000" b="1" noProof="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nvPicPr>
        <p:blipFill>
          <a:blip r:embed="rId2" cstate="email"/>
          <a:stretch>
            <a:fillRect/>
          </a:stretch>
        </p:blipFill>
        <p:spPr>
          <a:xfrm>
            <a:off x="869633" y="2299336"/>
            <a:ext cx="3467100" cy="4122419"/>
          </a:xfrm>
          <a:prstGeom prst="roundRect">
            <a:avLst/>
          </a:prstGeom>
        </p:spPr>
      </p:pic>
      <p:sp>
        <p:nvSpPr>
          <p:cNvPr id="2" name="椭圆形标注 1"/>
          <p:cNvSpPr/>
          <p:nvPr/>
        </p:nvSpPr>
        <p:spPr>
          <a:xfrm>
            <a:off x="1935956" y="1119188"/>
            <a:ext cx="1628775" cy="908050"/>
          </a:xfrm>
          <a:prstGeom prst="wedgeEllipseCallout">
            <a:avLst>
              <a:gd name="adj1" fmla="val -32821"/>
              <a:gd name="adj2" fmla="val 92727"/>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4000" b="1" noProof="1">
                <a:solidFill>
                  <a:srgbClr val="FF0000"/>
                </a:solidFill>
                <a:latin typeface="楷体" panose="02010609060101010101" pitchFamily="49" charset="-122"/>
                <a:ea typeface="楷体" panose="02010609060101010101" pitchFamily="49" charset="-122"/>
                <a:cs typeface="楷体" panose="02010609060101010101" pitchFamily="49" charset="-122"/>
              </a:rPr>
              <a:t>抓 子</a:t>
            </a:r>
            <a:endParaRPr lang="zh-CN" altLang="en-US" sz="4000" b="1" noProof="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2" grpId="0" bldLvl="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46321" y="2498725"/>
            <a:ext cx="3169444" cy="3864610"/>
          </a:xfrm>
          <a:prstGeom prst="roundRect">
            <a:avLst/>
          </a:prstGeom>
        </p:spPr>
      </p:pic>
      <p:sp>
        <p:nvSpPr>
          <p:cNvPr id="3" name="椭圆形标注 2"/>
          <p:cNvSpPr/>
          <p:nvPr/>
        </p:nvSpPr>
        <p:spPr>
          <a:xfrm flipH="1">
            <a:off x="1046560" y="1230313"/>
            <a:ext cx="1847850" cy="1192212"/>
          </a:xfrm>
          <a:prstGeom prst="wedgeEllipseCallout">
            <a:avLst>
              <a:gd name="adj1" fmla="val -29079"/>
              <a:gd name="adj2" fmla="val 82190"/>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4000" b="1" noProof="1">
                <a:solidFill>
                  <a:srgbClr val="FF0000"/>
                </a:solidFill>
                <a:latin typeface="楷体" panose="02010609060101010101" pitchFamily="49" charset="-122"/>
                <a:ea typeface="楷体" panose="02010609060101010101" pitchFamily="49" charset="-122"/>
              </a:rPr>
              <a:t>跳皮筋</a:t>
            </a:r>
            <a:endParaRPr lang="zh-CN" altLang="en-US" sz="4000" b="1" noProof="1">
              <a:solidFill>
                <a:srgbClr val="FF0000"/>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2" cstate="email"/>
          <a:srcRect/>
          <a:stretch>
            <a:fillRect/>
          </a:stretch>
        </p:blipFill>
        <p:spPr>
          <a:xfrm>
            <a:off x="4487704" y="2498725"/>
            <a:ext cx="3782854" cy="3864610"/>
          </a:xfrm>
          <a:prstGeom prst="roundRect">
            <a:avLst/>
          </a:prstGeom>
        </p:spPr>
      </p:pic>
      <p:sp>
        <p:nvSpPr>
          <p:cNvPr id="5" name="椭圆形标注 4"/>
          <p:cNvSpPr/>
          <p:nvPr/>
        </p:nvSpPr>
        <p:spPr>
          <a:xfrm flipH="1">
            <a:off x="4441032" y="1277939"/>
            <a:ext cx="1859756" cy="1220787"/>
          </a:xfrm>
          <a:prstGeom prst="wedgeEllipseCallout">
            <a:avLst>
              <a:gd name="adj1" fmla="val -30747"/>
              <a:gd name="adj2" fmla="val 78772"/>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r>
              <a:rPr lang="zh-CN" altLang="en-US" sz="4000" b="1" noProof="1">
                <a:solidFill>
                  <a:srgbClr val="FF0000"/>
                </a:solidFill>
                <a:latin typeface="楷体" panose="02010609060101010101" pitchFamily="49" charset="-122"/>
                <a:ea typeface="楷体" panose="02010609060101010101" pitchFamily="49" charset="-122"/>
              </a:rPr>
              <a:t>竹节人</a:t>
            </a:r>
            <a:endParaRPr lang="zh-CN" altLang="en-US" sz="4000" b="1" noProof="1">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anim calcmode="lin" valueType="num">
                                      <p:cBhvr>
                                        <p:cTn id="29" dur="2000" fill="hold"/>
                                        <p:tgtEl>
                                          <p:spTgt spid="5"/>
                                        </p:tgtEl>
                                        <p:attrNameLst>
                                          <p:attrName>ppt_w</p:attrName>
                                        </p:attrNameLst>
                                      </p:cBhvr>
                                      <p:tavLst>
                                        <p:tav tm="0" fmla="#ppt_w*sin(2.5*pi*$)">
                                          <p:val>
                                            <p:fltVal val="0"/>
                                          </p:val>
                                        </p:tav>
                                        <p:tav tm="100000">
                                          <p:val>
                                            <p:fltVal val="1"/>
                                          </p:val>
                                        </p:tav>
                                      </p:tavLst>
                                    </p:anim>
                                    <p:anim calcmode="lin" valueType="num">
                                      <p:cBhvr>
                                        <p:cTn id="3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1187624" y="764704"/>
            <a:ext cx="66174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黑体" panose="02010609060101010101" pitchFamily="49" charset="-122"/>
                <a:ea typeface="黑体" panose="02010609060101010101" pitchFamily="49" charset="-122"/>
              </a:rPr>
              <a:t>一、初读课文，并通过朗读课文感知文中所写事情，把不认识、不理解的字词标记出来。</a:t>
            </a:r>
            <a:endParaRPr lang="zh-CN" altLang="en-US" sz="2400" b="1" dirty="0">
              <a:latin typeface="黑体" panose="02010609060101010101" pitchFamily="49" charset="-122"/>
              <a:ea typeface="黑体" panose="02010609060101010101" pitchFamily="49" charset="-122"/>
            </a:endParaRPr>
          </a:p>
        </p:txBody>
      </p:sp>
      <p:sp>
        <p:nvSpPr>
          <p:cNvPr id="20483" name="文本框 99"/>
          <p:cNvSpPr txBox="1">
            <a:spLocks noChangeArrowheads="1"/>
          </p:cNvSpPr>
          <p:nvPr/>
        </p:nvSpPr>
        <p:spPr bwMode="auto">
          <a:xfrm>
            <a:off x="1333501" y="2117725"/>
            <a:ext cx="670917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pPr>
            <a:r>
              <a:rPr lang="zh-CN" altLang="en-US" sz="2800" b="1" dirty="0">
                <a:solidFill>
                  <a:srgbClr val="FF0000"/>
                </a:solidFill>
                <a:latin typeface="楷体" panose="02010609060101010101" pitchFamily="49" charset="-122"/>
                <a:ea typeface="楷体" panose="02010609060101010101" pitchFamily="49" charset="-122"/>
              </a:rPr>
              <a:t>豁</a:t>
            </a:r>
            <a:r>
              <a:rPr lang="zh-CN" altLang="en-US" sz="2800" b="1" dirty="0">
                <a:latin typeface="楷体" panose="02010609060101010101" pitchFamily="49" charset="-122"/>
                <a:ea typeface="楷体" panose="02010609060101010101" pitchFamily="49" charset="-122"/>
              </a:rPr>
              <a:t>开  归纳  嵌入  </a:t>
            </a:r>
            <a:r>
              <a:rPr lang="zh-CN" altLang="en-US" sz="2800" b="1" dirty="0">
                <a:solidFill>
                  <a:srgbClr val="FF0000"/>
                </a:solidFill>
                <a:latin typeface="楷体" panose="02010609060101010101" pitchFamily="49" charset="-122"/>
                <a:ea typeface="楷体" panose="02010609060101010101" pitchFamily="49" charset="-122"/>
              </a:rPr>
              <a:t>疙瘩</a:t>
            </a:r>
            <a:r>
              <a:rPr lang="zh-CN" altLang="en-US" sz="2800" b="1" dirty="0">
                <a:latin typeface="楷体" panose="02010609060101010101" pitchFamily="49" charset="-122"/>
                <a:ea typeface="楷体" panose="02010609060101010101" pitchFamily="49" charset="-122"/>
              </a:rPr>
              <a:t>  冰棍  雕刻  磕头</a:t>
            </a:r>
            <a:endParaRPr lang="zh-CN" altLang="en-US" sz="2800" b="1" dirty="0">
              <a:latin typeface="楷体" panose="02010609060101010101" pitchFamily="49" charset="-122"/>
              <a:ea typeface="楷体" panose="02010609060101010101" pitchFamily="49" charset="-122"/>
            </a:endParaRPr>
          </a:p>
          <a:p>
            <a:pPr eaLnBrk="1" hangingPunct="1">
              <a:lnSpc>
                <a:spcPct val="140000"/>
              </a:lnSpc>
            </a:pPr>
            <a:r>
              <a:rPr lang="zh-CN" altLang="en-US" sz="2800" b="1" dirty="0">
                <a:solidFill>
                  <a:srgbClr val="FF0000"/>
                </a:solidFill>
                <a:latin typeface="楷体" panose="02010609060101010101" pitchFamily="49" charset="-122"/>
                <a:ea typeface="楷体" panose="02010609060101010101" pitchFamily="49" charset="-122"/>
              </a:rPr>
              <a:t>沮丧</a:t>
            </a:r>
            <a:r>
              <a:rPr lang="zh-CN" altLang="en-US" sz="2800" b="1" dirty="0">
                <a:latin typeface="楷体" panose="02010609060101010101" pitchFamily="49" charset="-122"/>
                <a:ea typeface="楷体" panose="02010609060101010101" pitchFamily="49" charset="-122"/>
              </a:rPr>
              <a:t>  蹲下  趴下  颓然  </a:t>
            </a:r>
            <a:r>
              <a:rPr lang="zh-CN" altLang="en-US" sz="2800" b="1" dirty="0">
                <a:latin typeface="楷体" panose="02010609060101010101" pitchFamily="49" charset="-122"/>
                <a:ea typeface="楷体" panose="02010609060101010101" pitchFamily="49" charset="-122"/>
                <a:sym typeface="宋体" panose="02010600030101010101" pitchFamily="2" charset="-122"/>
              </a:rPr>
              <a:t>跺脚  </a:t>
            </a:r>
            <a:r>
              <a:rPr lang="zh-CN" altLang="en-US" sz="2800" b="1" dirty="0">
                <a:latin typeface="楷体" panose="02010609060101010101" pitchFamily="49" charset="-122"/>
                <a:ea typeface="楷体" panose="02010609060101010101" pitchFamily="49" charset="-122"/>
              </a:rPr>
              <a:t>孙悟空</a:t>
            </a:r>
            <a:endParaRPr lang="zh-CN" altLang="en-US" sz="2800" b="1" dirty="0">
              <a:latin typeface="楷体" panose="02010609060101010101" pitchFamily="49" charset="-122"/>
              <a:ea typeface="楷体" panose="02010609060101010101" pitchFamily="49" charset="-122"/>
            </a:endParaRPr>
          </a:p>
          <a:p>
            <a:pPr eaLnBrk="1" hangingPunct="1">
              <a:lnSpc>
                <a:spcPct val="140000"/>
              </a:lnSpc>
            </a:pPr>
            <a:r>
              <a:rPr lang="zh-CN" altLang="en-US" sz="2800" b="1" dirty="0">
                <a:latin typeface="楷体" panose="02010609060101010101" pitchFamily="49" charset="-122"/>
                <a:ea typeface="楷体" panose="02010609060101010101" pitchFamily="49" charset="-122"/>
                <a:sym typeface="宋体" panose="02010600030101010101" pitchFamily="2" charset="-122"/>
              </a:rPr>
              <a:t>橡皮擦</a:t>
            </a:r>
            <a:r>
              <a:rPr lang="zh-CN" altLang="en-US" sz="2800" b="1" dirty="0">
                <a:latin typeface="楷体" panose="02010609060101010101" pitchFamily="49" charset="-122"/>
                <a:ea typeface="楷体" panose="02010609060101010101" pitchFamily="49" charset="-122"/>
              </a:rPr>
              <a:t>   </a:t>
            </a:r>
            <a:r>
              <a:rPr lang="zh-CN" altLang="en-US" sz="2800" b="1" dirty="0">
                <a:solidFill>
                  <a:srgbClr val="FF0000"/>
                </a:solidFill>
                <a:latin typeface="楷体" panose="02010609060101010101" pitchFamily="49" charset="-122"/>
                <a:ea typeface="楷体" panose="02010609060101010101" pitchFamily="49" charset="-122"/>
              </a:rPr>
              <a:t>威风凛凛   别出心裁   技高一筹</a:t>
            </a:r>
            <a:endParaRPr lang="zh-CN" altLang="en-US" sz="2800" b="1" dirty="0">
              <a:solidFill>
                <a:srgbClr val="FF0000"/>
              </a:solidFill>
              <a:latin typeface="楷体" panose="02010609060101010101" pitchFamily="49" charset="-122"/>
              <a:ea typeface="楷体" panose="02010609060101010101" pitchFamily="49" charset="-122"/>
            </a:endParaRPr>
          </a:p>
        </p:txBody>
      </p:sp>
      <p:grpSp>
        <p:nvGrpSpPr>
          <p:cNvPr id="20" name="组合 19"/>
          <p:cNvGrpSpPr/>
          <p:nvPr/>
        </p:nvGrpSpPr>
        <p:grpSpPr bwMode="auto">
          <a:xfrm>
            <a:off x="3802857" y="4521198"/>
            <a:ext cx="1746647" cy="1536994"/>
            <a:chOff x="1701" y="8161"/>
            <a:chExt cx="3669" cy="2420"/>
          </a:xfrm>
        </p:grpSpPr>
        <p:sp>
          <p:nvSpPr>
            <p:cNvPr id="8" name="左大括号 7"/>
            <p:cNvSpPr/>
            <p:nvPr/>
          </p:nvSpPr>
          <p:spPr>
            <a:xfrm>
              <a:off x="1701" y="8616"/>
              <a:ext cx="455" cy="1862"/>
            </a:xfrm>
            <a:prstGeom prst="leftBrace">
              <a:avLst>
                <a:gd name="adj1" fmla="val 36934"/>
                <a:gd name="adj2" fmla="val 50000"/>
              </a:avLst>
            </a:prstGeom>
            <a:ln w="25400"/>
          </p:spPr>
          <p:style>
            <a:lnRef idx="2">
              <a:schemeClr val="accent6"/>
            </a:lnRef>
            <a:fillRef idx="0">
              <a:schemeClr val="accent6"/>
            </a:fillRef>
            <a:effectRef idx="1">
              <a:schemeClr val="accent6"/>
            </a:effectRef>
            <a:fontRef idx="minor">
              <a:schemeClr val="tx1"/>
            </a:fontRef>
          </p:style>
          <p:txBody>
            <a:bodyPr anchor="ctr"/>
            <a:lstStyle/>
            <a:p>
              <a:pPr algn="ctr" eaLnBrk="0" hangingPunct="0">
                <a:defRPr/>
              </a:pPr>
              <a:endParaRPr lang="zh-CN" altLang="en-US" sz="1400"/>
            </a:p>
          </p:txBody>
        </p:sp>
        <p:sp>
          <p:nvSpPr>
            <p:cNvPr id="20494" name="文本框 30"/>
            <p:cNvSpPr txBox="1">
              <a:spLocks noChangeArrowheads="1"/>
            </p:cNvSpPr>
            <p:nvPr/>
          </p:nvSpPr>
          <p:spPr bwMode="auto">
            <a:xfrm>
              <a:off x="3385" y="9757"/>
              <a:ext cx="1985"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latin typeface="宋体" panose="02010600030101010101" pitchFamily="2" charset="-122"/>
                </a:rPr>
                <a:t>____</a:t>
              </a:r>
              <a:endParaRPr lang="zh-CN" altLang="en-US" sz="2800">
                <a:latin typeface="宋体" panose="02010600030101010101" pitchFamily="2" charset="-122"/>
              </a:endParaRPr>
            </a:p>
          </p:txBody>
        </p:sp>
        <p:sp>
          <p:nvSpPr>
            <p:cNvPr id="20495" name="文本框 30"/>
            <p:cNvSpPr txBox="1">
              <a:spLocks noChangeArrowheads="1"/>
            </p:cNvSpPr>
            <p:nvPr/>
          </p:nvSpPr>
          <p:spPr bwMode="auto">
            <a:xfrm>
              <a:off x="3364" y="8161"/>
              <a:ext cx="1985"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a:latin typeface="宋体" panose="02010600030101010101" pitchFamily="2" charset="-122"/>
                </a:rPr>
                <a:t>____</a:t>
              </a:r>
              <a:endParaRPr lang="zh-CN" altLang="en-US" sz="2800">
                <a:latin typeface="宋体" panose="02010600030101010101" pitchFamily="2" charset="-122"/>
              </a:endParaRPr>
            </a:p>
          </p:txBody>
        </p:sp>
      </p:grpSp>
      <p:grpSp>
        <p:nvGrpSpPr>
          <p:cNvPr id="19" name="组合 18"/>
          <p:cNvGrpSpPr/>
          <p:nvPr/>
        </p:nvGrpSpPr>
        <p:grpSpPr bwMode="auto">
          <a:xfrm>
            <a:off x="3219450" y="4554538"/>
            <a:ext cx="2276475" cy="1459279"/>
            <a:chOff x="258" y="8234"/>
            <a:chExt cx="4779" cy="2299"/>
          </a:xfrm>
        </p:grpSpPr>
        <p:sp>
          <p:nvSpPr>
            <p:cNvPr id="20488" name="文本框 13"/>
            <p:cNvSpPr txBox="1">
              <a:spLocks noChangeArrowheads="1"/>
            </p:cNvSpPr>
            <p:nvPr/>
          </p:nvSpPr>
          <p:spPr bwMode="auto">
            <a:xfrm>
              <a:off x="258" y="9090"/>
              <a:ext cx="970" cy="824"/>
            </a:xfrm>
            <a:prstGeom prst="rect">
              <a:avLst/>
            </a:prstGeom>
            <a:solidFill>
              <a:schemeClr val="bg1"/>
            </a:solidFill>
            <a:ln w="38100">
              <a:solidFill>
                <a:srgbClr val="FFFF00"/>
              </a:solidFill>
              <a:round/>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0000"/>
                  </a:solidFill>
                  <a:latin typeface="楷体" panose="02010609060101010101" pitchFamily="49" charset="-122"/>
                  <a:ea typeface="楷体" panose="02010609060101010101" pitchFamily="49" charset="-122"/>
                  <a:sym typeface="宋体" panose="02010600030101010101" pitchFamily="2" charset="-122"/>
                </a:rPr>
                <a:t>豁</a:t>
              </a:r>
              <a:endParaRPr lang="zh-CN" altLang="en-US" sz="2800" b="1">
                <a:solidFill>
                  <a:srgbClr val="FF0000"/>
                </a:solidFill>
                <a:latin typeface="楷体" panose="02010609060101010101" pitchFamily="49" charset="-122"/>
                <a:ea typeface="楷体" panose="02010609060101010101" pitchFamily="49" charset="-122"/>
                <a:sym typeface="宋体" panose="02010600030101010101" pitchFamily="2" charset="-122"/>
              </a:endParaRPr>
            </a:p>
          </p:txBody>
        </p:sp>
        <p:sp>
          <p:nvSpPr>
            <p:cNvPr id="20489" name="文本框 12"/>
            <p:cNvSpPr txBox="1">
              <a:spLocks noChangeArrowheads="1"/>
            </p:cNvSpPr>
            <p:nvPr/>
          </p:nvSpPr>
          <p:spPr bwMode="auto">
            <a:xfrm>
              <a:off x="1931" y="8342"/>
              <a:ext cx="137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FF0000"/>
                  </a:solidFill>
                  <a:sym typeface="宋体" panose="02010600030101010101" pitchFamily="2" charset="-122"/>
                </a:rPr>
                <a:t>huò</a:t>
              </a:r>
              <a:endParaRPr lang="en-US" altLang="zh-CN" sz="2000" b="1">
                <a:solidFill>
                  <a:srgbClr val="FF0000"/>
                </a:solidFill>
                <a:sym typeface="宋体" panose="02010600030101010101" pitchFamily="2" charset="-122"/>
              </a:endParaRPr>
            </a:p>
          </p:txBody>
        </p:sp>
        <p:sp>
          <p:nvSpPr>
            <p:cNvPr id="20490" name="文本框 13"/>
            <p:cNvSpPr txBox="1">
              <a:spLocks noChangeArrowheads="1"/>
            </p:cNvSpPr>
            <p:nvPr/>
          </p:nvSpPr>
          <p:spPr bwMode="auto">
            <a:xfrm>
              <a:off x="1931" y="9892"/>
              <a:ext cx="137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FF0000"/>
                  </a:solidFill>
                  <a:sym typeface="宋体" panose="02010600030101010101" pitchFamily="2" charset="-122"/>
                </a:rPr>
                <a:t>huō</a:t>
              </a:r>
              <a:endParaRPr lang="en-US" altLang="zh-CN" sz="2000" b="1">
                <a:solidFill>
                  <a:srgbClr val="FF0000"/>
                </a:solidFill>
                <a:sym typeface="宋体" panose="02010600030101010101" pitchFamily="2" charset="-122"/>
              </a:endParaRPr>
            </a:p>
          </p:txBody>
        </p:sp>
        <p:sp>
          <p:nvSpPr>
            <p:cNvPr id="20491" name="文本框 15"/>
            <p:cNvSpPr txBox="1">
              <a:spLocks noChangeArrowheads="1"/>
            </p:cNvSpPr>
            <p:nvPr/>
          </p:nvSpPr>
          <p:spPr bwMode="auto">
            <a:xfrm>
              <a:off x="3211" y="9806"/>
              <a:ext cx="1687"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楷体" panose="02010609060101010101" pitchFamily="49" charset="-122"/>
                  <a:ea typeface="楷体" panose="02010609060101010101" pitchFamily="49" charset="-122"/>
                  <a:sym typeface="宋体" panose="02010600030101010101" pitchFamily="2" charset="-122"/>
                </a:rPr>
                <a:t>豁开</a:t>
              </a:r>
              <a:endParaRPr lang="zh-CN" altLang="en-US" sz="2400" b="1">
                <a:solidFill>
                  <a:srgbClr val="FF0000"/>
                </a:solidFill>
                <a:latin typeface="楷体" panose="02010609060101010101" pitchFamily="49" charset="-122"/>
                <a:ea typeface="楷体" panose="02010609060101010101" pitchFamily="49" charset="-122"/>
                <a:sym typeface="宋体" panose="02010600030101010101" pitchFamily="2" charset="-122"/>
              </a:endParaRPr>
            </a:p>
          </p:txBody>
        </p:sp>
        <p:sp>
          <p:nvSpPr>
            <p:cNvPr id="20492" name="TextBox 6"/>
            <p:cNvSpPr txBox="1">
              <a:spLocks noChangeArrowheads="1"/>
            </p:cNvSpPr>
            <p:nvPr/>
          </p:nvSpPr>
          <p:spPr bwMode="auto">
            <a:xfrm>
              <a:off x="3146" y="8234"/>
              <a:ext cx="1891"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FF0000"/>
                  </a:solidFill>
                  <a:latin typeface="楷体" panose="02010609060101010101" pitchFamily="49" charset="-122"/>
                  <a:ea typeface="楷体" panose="02010609060101010101" pitchFamily="49" charset="-122"/>
                </a:rPr>
                <a:t>豁达</a:t>
              </a:r>
              <a:endParaRPr lang="zh-CN" altLang="en-US" sz="2400" b="1">
                <a:solidFill>
                  <a:srgbClr val="FF0000"/>
                </a:solidFill>
                <a:latin typeface="楷体" panose="02010609060101010101" pitchFamily="49" charset="-122"/>
                <a:ea typeface="楷体" panose="02010609060101010101" pitchFamily="49" charset="-122"/>
              </a:endParaRPr>
            </a:p>
          </p:txBody>
        </p:sp>
      </p:grpSp>
      <p:sp>
        <p:nvSpPr>
          <p:cNvPr id="18" name="文本框 17"/>
          <p:cNvSpPr txBox="1">
            <a:spLocks noChangeArrowheads="1"/>
          </p:cNvSpPr>
          <p:nvPr/>
        </p:nvSpPr>
        <p:spPr bwMode="auto">
          <a:xfrm>
            <a:off x="1276350" y="1922464"/>
            <a:ext cx="655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FF0000"/>
                </a:solidFill>
                <a:sym typeface="宋体" panose="02010600030101010101" pitchFamily="2" charset="-122"/>
              </a:rPr>
              <a:t>huō</a:t>
            </a:r>
            <a:endParaRPr lang="en-US" altLang="zh-CN" sz="2000" b="1">
              <a:solidFill>
                <a:srgbClr val="FF0000"/>
              </a:solidFill>
              <a:sym typeface="宋体" panose="02010600030101010101" pitchFamily="2" charset="-122"/>
            </a:endParaRPr>
          </a:p>
        </p:txBody>
      </p:sp>
      <p:sp>
        <p:nvSpPr>
          <p:cNvPr id="21" name="文本框 20"/>
          <p:cNvSpPr txBox="1">
            <a:spLocks noChangeArrowheads="1"/>
          </p:cNvSpPr>
          <p:nvPr/>
        </p:nvSpPr>
        <p:spPr bwMode="auto">
          <a:xfrm>
            <a:off x="4260057" y="1922464"/>
            <a:ext cx="9120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FF0000"/>
                </a:solidFill>
              </a:rPr>
              <a:t>gē  da</a:t>
            </a:r>
            <a:endParaRPr lang="en-US" altLang="zh-CN" sz="2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ppt_x</p:attrName>
                                        </p:attrNameLst>
                                      </p:cBhvr>
                                      <p:tavLst>
                                        <p:tav tm="0">
                                          <p:val>
                                            <p:strVal val="#ppt_x"/>
                                          </p:val>
                                        </p:tav>
                                        <p:tav tm="100000">
                                          <p:val>
                                            <p:strVal val="#ppt_x"/>
                                          </p:val>
                                        </p:tav>
                                      </p:tavLst>
                                    </p:anim>
                                    <p:anim calcmode="lin" valueType="num">
                                      <p:cBhvr>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p:tgtEl>
                                          <p:spTgt spid="19"/>
                                        </p:tgtEl>
                                        <p:attrNameLst>
                                          <p:attrName>ppt_y</p:attrName>
                                        </p:attrNameLst>
                                      </p:cBhvr>
                                      <p:tavLst>
                                        <p:tav tm="0">
                                          <p:val>
                                            <p:strVal val="#ppt_y+#ppt_h*1.125000"/>
                                          </p:val>
                                        </p:tav>
                                        <p:tav tm="100000">
                                          <p:val>
                                            <p:strVal val="#ppt_y"/>
                                          </p:val>
                                        </p:tav>
                                      </p:tavLst>
                                    </p:anim>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1" grpId="0"/>
      <p:bldP spid="2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1"/>
          <p:cNvSpPr txBox="1">
            <a:spLocks noChangeArrowheads="1"/>
          </p:cNvSpPr>
          <p:nvPr/>
        </p:nvSpPr>
        <p:spPr bwMode="auto">
          <a:xfrm>
            <a:off x="1415654" y="1673226"/>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sym typeface="宋体" panose="02010600030101010101" pitchFamily="2" charset="-122"/>
              </a:rPr>
              <a:t>豁达</a:t>
            </a:r>
            <a:endParaRPr lang="zh-CN" altLang="en-US" sz="2800" b="1">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21507" name="文本框 2"/>
          <p:cNvSpPr txBox="1">
            <a:spLocks noChangeArrowheads="1"/>
          </p:cNvSpPr>
          <p:nvPr/>
        </p:nvSpPr>
        <p:spPr bwMode="auto">
          <a:xfrm>
            <a:off x="1415654" y="2419351"/>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sym typeface="宋体" panose="02010600030101010101" pitchFamily="2" charset="-122"/>
              </a:rPr>
              <a:t>疙瘩</a:t>
            </a:r>
            <a:endParaRPr lang="zh-CN" altLang="en-US" sz="2800" b="1">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21508" name="文本框 4"/>
          <p:cNvSpPr txBox="1">
            <a:spLocks noChangeArrowheads="1"/>
          </p:cNvSpPr>
          <p:nvPr/>
        </p:nvSpPr>
        <p:spPr bwMode="auto">
          <a:xfrm>
            <a:off x="1415654" y="3165476"/>
            <a:ext cx="906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rPr>
              <a:t>沮丧</a:t>
            </a:r>
            <a:endPar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21509" name="文本框 5"/>
          <p:cNvSpPr txBox="1">
            <a:spLocks noChangeArrowheads="1"/>
          </p:cNvSpPr>
          <p:nvPr/>
        </p:nvSpPr>
        <p:spPr bwMode="auto">
          <a:xfrm>
            <a:off x="1415654" y="3911601"/>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sym typeface="宋体" panose="02010600030101010101" pitchFamily="2" charset="-122"/>
              </a:rPr>
              <a:t>威风凛凛</a:t>
            </a:r>
            <a:endParaRPr lang="zh-CN" altLang="en-US" sz="2800" b="1">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21510" name="文本框 6"/>
          <p:cNvSpPr txBox="1">
            <a:spLocks noChangeArrowheads="1"/>
          </p:cNvSpPr>
          <p:nvPr/>
        </p:nvSpPr>
        <p:spPr bwMode="auto">
          <a:xfrm>
            <a:off x="1415654" y="4657726"/>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sym typeface="宋体" panose="02010600030101010101" pitchFamily="2" charset="-122"/>
              </a:rPr>
              <a:t>别出心裁</a:t>
            </a:r>
            <a:endParaRPr lang="zh-CN" altLang="en-US" sz="2800" b="1">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21511" name="文本框 7"/>
          <p:cNvSpPr txBox="1">
            <a:spLocks noChangeArrowheads="1"/>
          </p:cNvSpPr>
          <p:nvPr/>
        </p:nvSpPr>
        <p:spPr bwMode="auto">
          <a:xfrm>
            <a:off x="1415654" y="5403851"/>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0000"/>
                </a:solidFill>
                <a:latin typeface="黑体" panose="02010609060101010101" pitchFamily="49" charset="-122"/>
                <a:ea typeface="黑体" panose="02010609060101010101" pitchFamily="49" charset="-122"/>
                <a:sym typeface="宋体" panose="02010600030101010101" pitchFamily="2" charset="-122"/>
              </a:rPr>
              <a:t>技高一筹</a:t>
            </a:r>
            <a:endParaRPr lang="zh-CN" altLang="en-US" sz="2800" b="1">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21512" name="文本框 8"/>
          <p:cNvSpPr txBox="1">
            <a:spLocks noChangeArrowheads="1"/>
          </p:cNvSpPr>
          <p:nvPr/>
        </p:nvSpPr>
        <p:spPr bwMode="auto">
          <a:xfrm>
            <a:off x="4402932" y="3195638"/>
            <a:ext cx="3298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楷体" panose="02010609060101010101" pitchFamily="49" charset="-122"/>
                <a:ea typeface="楷体" panose="02010609060101010101" pitchFamily="49" charset="-122"/>
              </a:rPr>
              <a:t>不易解决的问题。</a:t>
            </a:r>
            <a:endParaRPr lang="zh-CN" altLang="en-US" sz="2400" b="1">
              <a:latin typeface="楷体" panose="02010609060101010101" pitchFamily="49" charset="-122"/>
              <a:ea typeface="楷体" panose="02010609060101010101" pitchFamily="49" charset="-122"/>
            </a:endParaRPr>
          </a:p>
        </p:txBody>
      </p:sp>
      <p:sp>
        <p:nvSpPr>
          <p:cNvPr id="21513" name="文本框 9"/>
          <p:cNvSpPr txBox="1">
            <a:spLocks noChangeArrowheads="1"/>
          </p:cNvSpPr>
          <p:nvPr/>
        </p:nvSpPr>
        <p:spPr bwMode="auto">
          <a:xfrm>
            <a:off x="4402931" y="2449513"/>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楷体" panose="02010609060101010101" pitchFamily="49" charset="-122"/>
                <a:ea typeface="楷体" panose="02010609060101010101" pitchFamily="49" charset="-122"/>
              </a:rPr>
              <a:t>灰心失望。</a:t>
            </a:r>
            <a:endParaRPr lang="zh-CN" altLang="en-US" sz="2400" b="1">
              <a:latin typeface="楷体" panose="02010609060101010101" pitchFamily="49" charset="-122"/>
              <a:ea typeface="楷体" panose="02010609060101010101" pitchFamily="49" charset="-122"/>
            </a:endParaRPr>
          </a:p>
        </p:txBody>
      </p:sp>
      <p:sp>
        <p:nvSpPr>
          <p:cNvPr id="21514" name="文本框 10"/>
          <p:cNvSpPr txBox="1">
            <a:spLocks noChangeArrowheads="1"/>
          </p:cNvSpPr>
          <p:nvPr/>
        </p:nvSpPr>
        <p:spPr bwMode="auto">
          <a:xfrm>
            <a:off x="4402932" y="3941763"/>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楷体" panose="02010609060101010101" pitchFamily="49" charset="-122"/>
                <a:ea typeface="楷体" panose="02010609060101010101" pitchFamily="49" charset="-122"/>
              </a:rPr>
              <a:t>性格开朗；气量大。</a:t>
            </a:r>
            <a:endParaRPr lang="zh-CN" altLang="en-US" sz="2400" b="1">
              <a:solidFill>
                <a:srgbClr val="00B0F0"/>
              </a:solidFill>
              <a:latin typeface="楷体" panose="02010609060101010101" pitchFamily="49" charset="-122"/>
              <a:ea typeface="楷体" panose="02010609060101010101" pitchFamily="49" charset="-122"/>
            </a:endParaRPr>
          </a:p>
        </p:txBody>
      </p:sp>
      <p:sp>
        <p:nvSpPr>
          <p:cNvPr id="21515" name="文本框 11"/>
          <p:cNvSpPr txBox="1">
            <a:spLocks noChangeArrowheads="1"/>
          </p:cNvSpPr>
          <p:nvPr/>
        </p:nvSpPr>
        <p:spPr bwMode="auto">
          <a:xfrm>
            <a:off x="4402932" y="5434013"/>
            <a:ext cx="35361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楷体" panose="02010609060101010101" pitchFamily="49" charset="-122"/>
                <a:ea typeface="楷体" panose="02010609060101010101" pitchFamily="49" charset="-122"/>
              </a:rPr>
              <a:t>形容声势或气派使人敬畏。</a:t>
            </a:r>
            <a:endParaRPr lang="zh-CN" altLang="en-US" sz="2400" b="1">
              <a:latin typeface="楷体" panose="02010609060101010101" pitchFamily="49" charset="-122"/>
              <a:ea typeface="楷体" panose="02010609060101010101" pitchFamily="49" charset="-122"/>
            </a:endParaRPr>
          </a:p>
        </p:txBody>
      </p:sp>
      <p:sp>
        <p:nvSpPr>
          <p:cNvPr id="21516" name="文本框 12"/>
          <p:cNvSpPr txBox="1">
            <a:spLocks noChangeArrowheads="1"/>
          </p:cNvSpPr>
          <p:nvPr/>
        </p:nvSpPr>
        <p:spPr bwMode="auto">
          <a:xfrm>
            <a:off x="4402932" y="1703388"/>
            <a:ext cx="3298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楷体" panose="02010609060101010101" pitchFamily="49" charset="-122"/>
                <a:ea typeface="楷体" panose="02010609060101010101" pitchFamily="49" charset="-122"/>
              </a:rPr>
              <a:t>指想出的办法与众不同。</a:t>
            </a:r>
            <a:endParaRPr lang="zh-CN" altLang="en-US" sz="2400" b="1">
              <a:latin typeface="楷体" panose="02010609060101010101" pitchFamily="49" charset="-122"/>
              <a:ea typeface="楷体" panose="02010609060101010101" pitchFamily="49" charset="-122"/>
            </a:endParaRPr>
          </a:p>
        </p:txBody>
      </p:sp>
      <p:sp>
        <p:nvSpPr>
          <p:cNvPr id="21517" name="文本框 13"/>
          <p:cNvSpPr txBox="1">
            <a:spLocks noChangeArrowheads="1"/>
          </p:cNvSpPr>
          <p:nvPr/>
        </p:nvSpPr>
        <p:spPr bwMode="auto">
          <a:xfrm>
            <a:off x="4402932" y="4687888"/>
            <a:ext cx="3850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latin typeface="楷体" panose="02010609060101010101" pitchFamily="49" charset="-122"/>
                <a:ea typeface="楷体" panose="02010609060101010101" pitchFamily="49" charset="-122"/>
              </a:rPr>
              <a:t>稍强一些，技术高人一等。</a:t>
            </a:r>
            <a:endParaRPr lang="zh-CN" altLang="en-US" sz="2400" b="1">
              <a:latin typeface="楷体" panose="02010609060101010101" pitchFamily="49" charset="-122"/>
              <a:ea typeface="楷体" panose="02010609060101010101" pitchFamily="49" charset="-122"/>
            </a:endParaRPr>
          </a:p>
        </p:txBody>
      </p:sp>
      <p:cxnSp>
        <p:nvCxnSpPr>
          <p:cNvPr id="16" name="直接连接符 15"/>
          <p:cNvCxnSpPr>
            <a:endCxn id="21514" idx="1"/>
          </p:cNvCxnSpPr>
          <p:nvPr/>
        </p:nvCxnSpPr>
        <p:spPr>
          <a:xfrm>
            <a:off x="2309813" y="2033589"/>
            <a:ext cx="2093119" cy="2139007"/>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21513" idx="1"/>
          </p:cNvCxnSpPr>
          <p:nvPr/>
        </p:nvCxnSpPr>
        <p:spPr>
          <a:xfrm flipV="1">
            <a:off x="2309813" y="2680346"/>
            <a:ext cx="2093118" cy="807395"/>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21515" idx="1"/>
          </p:cNvCxnSpPr>
          <p:nvPr/>
        </p:nvCxnSpPr>
        <p:spPr>
          <a:xfrm>
            <a:off x="2950369" y="4221163"/>
            <a:ext cx="1452563" cy="1628349"/>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21516" idx="1"/>
          </p:cNvCxnSpPr>
          <p:nvPr/>
        </p:nvCxnSpPr>
        <p:spPr>
          <a:xfrm flipV="1">
            <a:off x="3018235" y="1934221"/>
            <a:ext cx="1384697" cy="3079107"/>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21512" idx="1"/>
          </p:cNvCxnSpPr>
          <p:nvPr/>
        </p:nvCxnSpPr>
        <p:spPr>
          <a:xfrm>
            <a:off x="2309813" y="2725738"/>
            <a:ext cx="2093119" cy="70073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1511" idx="3"/>
            <a:endCxn id="21512" idx="1"/>
          </p:cNvCxnSpPr>
          <p:nvPr/>
        </p:nvCxnSpPr>
        <p:spPr>
          <a:xfrm flipV="1">
            <a:off x="3043023" y="3426471"/>
            <a:ext cx="1359909" cy="223899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云形 21"/>
          <p:cNvSpPr/>
          <p:nvPr/>
        </p:nvSpPr>
        <p:spPr>
          <a:xfrm>
            <a:off x="507207" y="611188"/>
            <a:ext cx="1841897" cy="912812"/>
          </a:xfrm>
          <a:prstGeom prst="cloud">
            <a:avLst/>
          </a:prstGeom>
          <a:solidFill>
            <a:schemeClr val="bg1">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400" dirty="0"/>
          </a:p>
        </p:txBody>
      </p:sp>
      <p:sp>
        <p:nvSpPr>
          <p:cNvPr id="21525" name="TextBox 7"/>
          <p:cNvSpPr txBox="1">
            <a:spLocks noChangeArrowheads="1"/>
          </p:cNvSpPr>
          <p:nvPr/>
        </p:nvSpPr>
        <p:spPr bwMode="auto">
          <a:xfrm>
            <a:off x="625078" y="719138"/>
            <a:ext cx="15751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黑体" panose="02010609060101010101" pitchFamily="49" charset="-122"/>
                <a:ea typeface="黑体" panose="02010609060101010101" pitchFamily="49" charset="-122"/>
              </a:rPr>
              <a:t>连一连</a:t>
            </a:r>
            <a:endParaRPr lang="zh-CN" altLang="en-US" sz="2800" b="1">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ppt_x</p:attrName>
                                        </p:attrNameLst>
                                      </p:cBhvr>
                                      <p:tavLst>
                                        <p:tav tm="0">
                                          <p:val>
                                            <p:strVal val="#ppt_x"/>
                                          </p:val>
                                        </p:tav>
                                        <p:tav tm="100000">
                                          <p:val>
                                            <p:strVal val="#ppt_x"/>
                                          </p:val>
                                        </p:tav>
                                      </p:tavLst>
                                    </p:anim>
                                    <p:anim calcmode="lin" valueType="num">
                                      <p:cBhvr>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1387079" y="1676400"/>
            <a:ext cx="6371034" cy="9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0000"/>
              </a:lnSpc>
            </a:pPr>
            <a:r>
              <a:rPr lang="zh-CN" altLang="en-US" sz="2800" dirty="0">
                <a:latin typeface="黑体" panose="02010609060101010101" pitchFamily="49" charset="-122"/>
                <a:ea typeface="黑体" panose="02010609060101010101" pitchFamily="49" charset="-122"/>
              </a:rPr>
              <a:t>仔细阅读课文，熟悉课文内容，并用文中的一句话来概括。</a:t>
            </a:r>
            <a:endParaRPr lang="zh-CN" altLang="en-US" sz="2800" dirty="0">
              <a:latin typeface="黑体" panose="02010609060101010101" pitchFamily="49" charset="-122"/>
              <a:ea typeface="黑体" panose="02010609060101010101" pitchFamily="49" charset="-122"/>
            </a:endParaRPr>
          </a:p>
        </p:txBody>
      </p:sp>
      <p:sp>
        <p:nvSpPr>
          <p:cNvPr id="7" name="TextBox 6"/>
          <p:cNvSpPr txBox="1">
            <a:spLocks noChangeArrowheads="1"/>
          </p:cNvSpPr>
          <p:nvPr/>
        </p:nvSpPr>
        <p:spPr bwMode="auto">
          <a:xfrm>
            <a:off x="1387079" y="3630614"/>
            <a:ext cx="73783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楷体" panose="02010609060101010101" pitchFamily="49" charset="-122"/>
                <a:ea typeface="楷体" panose="02010609060101010101" pitchFamily="49" charset="-122"/>
              </a:rPr>
              <a:t>有一段时间，我们全迷上了斗竹节人。</a:t>
            </a:r>
            <a:endParaRPr lang="zh-CN" altLang="en-US" sz="32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1531" y="977900"/>
            <a:ext cx="7486650" cy="85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zh-CN" altLang="en-US" sz="2400" b="1" dirty="0">
                <a:solidFill>
                  <a:srgbClr val="FF0000"/>
                </a:solidFill>
                <a:latin typeface="黑体" panose="02010609060101010101" pitchFamily="49" charset="-122"/>
                <a:ea typeface="黑体" panose="02010609060101010101" pitchFamily="49" charset="-122"/>
              </a:rPr>
              <a:t>“迷”之一：</a:t>
            </a:r>
            <a:r>
              <a:rPr lang="zh-CN" altLang="en-US" sz="2400" b="1" dirty="0">
                <a:latin typeface="楷体" panose="02010609060101010101" pitchFamily="49" charset="-122"/>
                <a:ea typeface="楷体" panose="02010609060101010101" pitchFamily="49" charset="-122"/>
              </a:rPr>
              <a:t>那一段时间，妈妈怪我总是把毛笔弄丢，而校门口卖毛笔的老头则生意特别好。</a:t>
            </a:r>
            <a:endParaRPr lang="zh-CN" altLang="en-US" sz="2400" b="1" dirty="0">
              <a:latin typeface="楷体" panose="02010609060101010101" pitchFamily="49" charset="-122"/>
              <a:ea typeface="楷体" panose="02010609060101010101" pitchFamily="49" charset="-122"/>
            </a:endParaRPr>
          </a:p>
        </p:txBody>
      </p:sp>
      <p:sp>
        <p:nvSpPr>
          <p:cNvPr id="5" name="TextBox 4"/>
          <p:cNvSpPr txBox="1">
            <a:spLocks noChangeArrowheads="1"/>
          </p:cNvSpPr>
          <p:nvPr/>
        </p:nvSpPr>
        <p:spPr bwMode="auto">
          <a:xfrm>
            <a:off x="821532" y="2335213"/>
            <a:ext cx="7593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solidFill>
                  <a:srgbClr val="FF0000"/>
                </a:solidFill>
                <a:latin typeface="黑体" panose="02010609060101010101" pitchFamily="49" charset="-122"/>
                <a:ea typeface="黑体" panose="02010609060101010101" pitchFamily="49" charset="-122"/>
              </a:rPr>
              <a:t>“迷”之二：</a:t>
            </a:r>
            <a:r>
              <a:rPr lang="zh-CN" altLang="en-US" sz="2400" b="1" dirty="0">
                <a:latin typeface="楷体" panose="02010609060101010101" pitchFamily="49" charset="-122"/>
                <a:ea typeface="楷体" panose="02010609060101010101" pitchFamily="49" charset="-122"/>
              </a:rPr>
              <a:t>一有机会，便得意扬扬招呼大伙儿来观摩。</a:t>
            </a:r>
            <a:endParaRPr lang="zh-CN" altLang="en-US" sz="2400" b="1" dirty="0">
              <a:latin typeface="楷体" panose="02010609060101010101" pitchFamily="49" charset="-122"/>
              <a:ea typeface="楷体" panose="02010609060101010101" pitchFamily="49" charset="-122"/>
            </a:endParaRPr>
          </a:p>
        </p:txBody>
      </p:sp>
      <p:sp>
        <p:nvSpPr>
          <p:cNvPr id="6" name="TextBox 5"/>
          <p:cNvSpPr txBox="1">
            <a:spLocks noChangeArrowheads="1"/>
          </p:cNvSpPr>
          <p:nvPr/>
        </p:nvSpPr>
        <p:spPr bwMode="auto">
          <a:xfrm>
            <a:off x="821531" y="3101976"/>
            <a:ext cx="7486650" cy="126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zh-CN" altLang="en-US" sz="2400" b="1" dirty="0">
                <a:solidFill>
                  <a:srgbClr val="FF0000"/>
                </a:solidFill>
                <a:latin typeface="黑体" panose="02010609060101010101" pitchFamily="49" charset="-122"/>
                <a:ea typeface="黑体" panose="02010609060101010101" pitchFamily="49" charset="-122"/>
              </a:rPr>
              <a:t>“迷”之三：</a:t>
            </a:r>
            <a:r>
              <a:rPr lang="zh-CN" altLang="en-US" sz="2400" b="1" dirty="0">
                <a:latin typeface="楷体" panose="02010609060101010101" pitchFamily="49" charset="-122"/>
                <a:ea typeface="楷体" panose="02010609060101010101" pitchFamily="49" charset="-122"/>
              </a:rPr>
              <a:t>下课时，教室里摆弄场子，吸引了一圈黑脑袋，攒着观战，还跺脚拍手，咋咋呼呼，好不热闹。</a:t>
            </a:r>
            <a:endParaRPr lang="zh-CN" altLang="en-US" sz="2400" b="1" dirty="0">
              <a:latin typeface="楷体" panose="02010609060101010101" pitchFamily="49" charset="-122"/>
              <a:ea typeface="楷体" panose="02010609060101010101" pitchFamily="49" charset="-122"/>
            </a:endParaRPr>
          </a:p>
        </p:txBody>
      </p:sp>
      <p:sp>
        <p:nvSpPr>
          <p:cNvPr id="7" name="TextBox 6"/>
          <p:cNvSpPr txBox="1">
            <a:spLocks noChangeArrowheads="1"/>
          </p:cNvSpPr>
          <p:nvPr/>
        </p:nvSpPr>
        <p:spPr bwMode="auto">
          <a:xfrm>
            <a:off x="821531" y="4457700"/>
            <a:ext cx="7486650" cy="126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10000"/>
              </a:lnSpc>
            </a:pPr>
            <a:r>
              <a:rPr lang="zh-CN" altLang="en-US" sz="2400" b="1" dirty="0">
                <a:solidFill>
                  <a:srgbClr val="FF0000"/>
                </a:solidFill>
                <a:latin typeface="黑体" panose="02010609060101010101" pitchFamily="49" charset="-122"/>
                <a:ea typeface="黑体" panose="02010609060101010101" pitchFamily="49" charset="-122"/>
              </a:rPr>
              <a:t>“迷”之四：</a:t>
            </a:r>
            <a:r>
              <a:rPr lang="zh-CN" altLang="en-US" sz="2400" b="1" dirty="0">
                <a:latin typeface="楷体" panose="02010609060101010101" pitchFamily="49" charset="-122"/>
                <a:ea typeface="楷体" panose="02010609060101010101" pitchFamily="49" charset="-122"/>
              </a:rPr>
              <a:t>上课了，意兴依然不减，手痒痒的，将课本竖在面前当屏风，跟同桌在课桌上又搏将起来，这会儿 ，嘴里不便咚锵。</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第一PPT模板网-WWW.1PPT.COM">
  <a:themeElements>
    <a:clrScheme name="茂密的树林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茂密的树林">
      <a:majorFont>
        <a:latin typeface="Impact"/>
        <a:ea typeface="微软雅黑"/>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茂密的树林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3228</Words>
  <Application>WPS 演示</Application>
  <PresentationFormat>全屏显示(4:3)</PresentationFormat>
  <Paragraphs>236</Paragraphs>
  <Slides>34</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34</vt:i4>
      </vt:variant>
    </vt:vector>
  </HeadingPairs>
  <TitlesOfParts>
    <vt:vector size="48" baseType="lpstr">
      <vt:lpstr>Arial</vt:lpstr>
      <vt:lpstr>宋体</vt:lpstr>
      <vt:lpstr>Wingdings</vt:lpstr>
      <vt:lpstr>Impact</vt:lpstr>
      <vt:lpstr>微软雅黑</vt:lpstr>
      <vt:lpstr>Calibri</vt:lpstr>
      <vt:lpstr>黑体</vt:lpstr>
      <vt:lpstr>仿宋</vt:lpstr>
      <vt:lpstr>楷体</vt:lpstr>
      <vt:lpstr>Times New Roman</vt:lpstr>
      <vt:lpstr>Arial Unicode MS</vt:lpstr>
      <vt:lpstr>隶书</vt:lpstr>
      <vt:lpstr>Arial</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68</cp:revision>
  <dcterms:created xsi:type="dcterms:W3CDTF">2019-05-16T10:41:00Z</dcterms:created>
  <dcterms:modified xsi:type="dcterms:W3CDTF">2019-10-25T06:59:17Z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